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2.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p:sldMasterIdLst>
    <p:sldMasterId id="2147483650" r:id="rId1"/>
  </p:sldMasterIdLst>
  <p:notesMasterIdLst>
    <p:notesMasterId r:id="rId22"/>
  </p:notesMasterIdLst>
  <p:handoutMasterIdLst>
    <p:handoutMasterId r:id="rId23"/>
  </p:handoutMasterIdLst>
  <p:sldIdLst>
    <p:sldId id="415" r:id="rId2"/>
    <p:sldId id="476" r:id="rId3"/>
    <p:sldId id="478" r:id="rId4"/>
    <p:sldId id="479" r:id="rId5"/>
    <p:sldId id="477" r:id="rId6"/>
    <p:sldId id="481" r:id="rId7"/>
    <p:sldId id="459" r:id="rId8"/>
    <p:sldId id="492" r:id="rId9"/>
    <p:sldId id="474" r:id="rId10"/>
    <p:sldId id="462" r:id="rId11"/>
    <p:sldId id="482" r:id="rId12"/>
    <p:sldId id="486" r:id="rId13"/>
    <p:sldId id="487" r:id="rId14"/>
    <p:sldId id="485" r:id="rId15"/>
    <p:sldId id="483" r:id="rId16"/>
    <p:sldId id="489" r:id="rId17"/>
    <p:sldId id="488" r:id="rId18"/>
    <p:sldId id="490" r:id="rId19"/>
    <p:sldId id="494" r:id="rId20"/>
    <p:sldId id="495" r:id="rId21"/>
  </p:sldIdLst>
  <p:sldSz cx="9144000" cy="6858000" type="screen4x3"/>
  <p:notesSz cx="7077075" cy="9363075"/>
  <p:custDataLst>
    <p:tags r:id="rId24"/>
  </p:custDataLst>
  <p:defaultTextStyle>
    <a:defPPr>
      <a:defRPr lang="en-US"/>
    </a:defPPr>
    <a:lvl1pPr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1pPr>
    <a:lvl2pPr marL="4572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2pPr>
    <a:lvl3pPr marL="9144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3pPr>
    <a:lvl4pPr marL="13716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4pPr>
    <a:lvl5pPr marL="18288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24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24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24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2400" kern="1200">
        <a:solidFill>
          <a:schemeClr val="tx1"/>
        </a:solidFill>
        <a:latin typeface="Arial" charset="0"/>
        <a:ea typeface="Arial Unicode MS" pitchFamily="34" charset="-128"/>
        <a:cs typeface="Arial Unicode MS" pitchFamily="34" charset="-128"/>
      </a:defRPr>
    </a:lvl9pPr>
  </p:defaultTextStyle>
  <p:extLst>
    <p:ext uri="{EFAFB233-063F-42B5-8137-9DF3F51BA10A}">
      <p15:sldGuideLst xmlns:p15="http://schemas.microsoft.com/office/powerpoint/2012/main">
        <p15:guide id="1" orient="horz" pos="1647">
          <p15:clr>
            <a:srgbClr val="A4A3A4"/>
          </p15:clr>
        </p15:guide>
        <p15:guide id="2" orient="horz" pos="4178">
          <p15:clr>
            <a:srgbClr val="A4A3A4"/>
          </p15:clr>
        </p15:guide>
        <p15:guide id="3" orient="horz" pos="596">
          <p15:clr>
            <a:srgbClr val="A4A3A4"/>
          </p15:clr>
        </p15:guide>
        <p15:guide id="4" orient="horz" pos="1087">
          <p15:clr>
            <a:srgbClr val="A4A3A4"/>
          </p15:clr>
        </p15:guide>
        <p15:guide id="5" pos="319">
          <p15:clr>
            <a:srgbClr val="A4A3A4"/>
          </p15:clr>
        </p15:guide>
        <p15:guide id="6" pos="5444">
          <p15:clr>
            <a:srgbClr val="A4A3A4"/>
          </p15:clr>
        </p15:guide>
      </p15:sldGuideLst>
    </p:ext>
    <p:ext uri="{2D200454-40CA-4A62-9FC3-DE9A4176ACB9}">
      <p15:notesGuideLst xmlns:p15="http://schemas.microsoft.com/office/powerpoint/2012/main">
        <p15:guide id="1" orient="horz" pos="2949">
          <p15:clr>
            <a:srgbClr val="A4A3A4"/>
          </p15:clr>
        </p15:guide>
        <p15:guide id="2" orient="horz" pos="5741">
          <p15:clr>
            <a:srgbClr val="A4A3A4"/>
          </p15:clr>
        </p15:guide>
        <p15:guide id="3" pos="2229">
          <p15:clr>
            <a:srgbClr val="A4A3A4"/>
          </p15:clr>
        </p15:guide>
        <p15:guide id="4" pos="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00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AADD"/>
    <a:srgbClr val="FFFF99"/>
    <a:srgbClr val="425A82"/>
    <a:srgbClr val="3D5377"/>
    <a:srgbClr val="00529B"/>
    <a:srgbClr val="6E96D5"/>
    <a:srgbClr val="E5F5FF"/>
    <a:srgbClr val="CDCDCD"/>
    <a:srgbClr val="969696"/>
    <a:srgbClr val="99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napVertSplitter="1" vertBarState="minimized" horzBarState="maximized">
    <p:restoredLeft sz="14678" autoAdjust="0"/>
    <p:restoredTop sz="99876" autoAdjust="0"/>
  </p:normalViewPr>
  <p:slideViewPr>
    <p:cSldViewPr snapToGrid="0">
      <p:cViewPr varScale="1">
        <p:scale>
          <a:sx n="100" d="100"/>
          <a:sy n="100" d="100"/>
        </p:scale>
        <p:origin x="1483" y="82"/>
      </p:cViewPr>
      <p:guideLst>
        <p:guide orient="horz" pos="1647"/>
        <p:guide orient="horz" pos="4178"/>
        <p:guide orient="horz" pos="596"/>
        <p:guide orient="horz" pos="1087"/>
        <p:guide pos="319"/>
        <p:guide pos="544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0" d="100"/>
        <a:sy n="60" d="100"/>
      </p:scale>
      <p:origin x="0" y="0"/>
    </p:cViewPr>
  </p:sorterViewPr>
  <p:notesViewPr>
    <p:cSldViewPr snapToGrid="0">
      <p:cViewPr varScale="1">
        <p:scale>
          <a:sx n="76" d="100"/>
          <a:sy n="76" d="100"/>
        </p:scale>
        <p:origin x="-2010" y="-102"/>
      </p:cViewPr>
      <p:guideLst>
        <p:guide orient="horz" pos="2949"/>
        <p:guide orient="horz" pos="5741"/>
        <p:guide pos="2229"/>
        <p:guide pos="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Total (n=55)</c:v>
                </c:pt>
              </c:strCache>
            </c:strRef>
          </c:tx>
          <c:spPr>
            <a:solidFill>
              <a:schemeClr val="bg2">
                <a:lumMod val="60000"/>
                <a:lumOff val="40000"/>
                <a:alpha val="50196"/>
              </a:schemeClr>
            </a:solidFill>
          </c:spPr>
          <c:invertIfNegative val="0"/>
          <c:dLbls>
            <c:spPr>
              <a:noFill/>
              <a:ln>
                <a:noFill/>
              </a:ln>
              <a:effectLst/>
            </c:spPr>
            <c:txPr>
              <a:bodyPr rot="0" vert="horz"/>
              <a:lstStyle/>
              <a:p>
                <a:pPr algn="ctr">
                  <a:defRPr sz="1200"/>
                </a:pPr>
                <a:endParaRPr lang="en-US"/>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Sheet1!$A$2:$A$7</c:f>
              <c:strCache>
                <c:ptCount val="6"/>
                <c:pt idx="0">
                  <c:v>Not sure at this time</c:v>
                </c:pt>
                <c:pt idx="1">
                  <c:v>Other</c:v>
                </c:pt>
                <c:pt idx="2">
                  <c:v>Encouraging a more craftsman-style approach 
to the technical roles within IT</c:v>
                </c:pt>
                <c:pt idx="3">
                  <c:v>Using open source software to support IT operations management integration,  automation and monitoring</c:v>
                </c:pt>
                <c:pt idx="4">
                  <c:v>Implementing agile and lean techniques in IT operations to facilitate IT service delivery</c:v>
                </c:pt>
                <c:pt idx="5">
                  <c:v>Changing our IT organization culture 
to encourage innovation and risk</c:v>
                </c:pt>
              </c:strCache>
            </c:strRef>
          </c:cat>
          <c:val>
            <c:numRef>
              <c:f>Sheet1!$B$2:$B$7</c:f>
              <c:numCache>
                <c:formatCode>0%</c:formatCode>
                <c:ptCount val="6"/>
                <c:pt idx="0">
                  <c:v>0.09</c:v>
                </c:pt>
                <c:pt idx="1">
                  <c:v>0.02</c:v>
                </c:pt>
                <c:pt idx="2">
                  <c:v>0.35</c:v>
                </c:pt>
                <c:pt idx="3">
                  <c:v>0.4</c:v>
                </c:pt>
                <c:pt idx="4">
                  <c:v>0.49</c:v>
                </c:pt>
                <c:pt idx="5">
                  <c:v>0.67</c:v>
                </c:pt>
              </c:numCache>
            </c:numRef>
          </c:val>
        </c:ser>
        <c:dLbls>
          <c:dLblPos val="outEnd"/>
          <c:showLegendKey val="0"/>
          <c:showVal val="1"/>
          <c:showCatName val="0"/>
          <c:showSerName val="0"/>
          <c:showPercent val="0"/>
          <c:showBubbleSize val="0"/>
        </c:dLbls>
        <c:gapWidth val="100"/>
        <c:axId val="405657888"/>
        <c:axId val="405658280"/>
      </c:barChart>
      <c:catAx>
        <c:axId val="405657888"/>
        <c:scaling>
          <c:orientation val="minMax"/>
        </c:scaling>
        <c:delete val="0"/>
        <c:axPos val="l"/>
        <c:numFmt formatCode="General" sourceLinked="1"/>
        <c:majorTickMark val="out"/>
        <c:minorTickMark val="none"/>
        <c:tickLblPos val="nextTo"/>
        <c:txPr>
          <a:bodyPr rot="0" vert="horz"/>
          <a:lstStyle/>
          <a:p>
            <a:pPr algn="ctr">
              <a:defRPr sz="1200"/>
            </a:pPr>
            <a:endParaRPr lang="en-US"/>
          </a:p>
        </c:txPr>
        <c:crossAx val="405658280"/>
        <c:crosses val="autoZero"/>
        <c:auto val="0"/>
        <c:lblAlgn val="ctr"/>
        <c:lblOffset val="100"/>
        <c:tickMarkSkip val="1"/>
        <c:noMultiLvlLbl val="0"/>
      </c:catAx>
      <c:valAx>
        <c:axId val="405658280"/>
        <c:scaling>
          <c:orientation val="minMax"/>
        </c:scaling>
        <c:delete val="1"/>
        <c:axPos val="b"/>
        <c:numFmt formatCode="0%" sourceLinked="1"/>
        <c:majorTickMark val="out"/>
        <c:minorTickMark val="none"/>
        <c:tickLblPos val="nextTo"/>
        <c:crossAx val="405657888"/>
        <c:crosses val="autoZero"/>
        <c:crossBetween val="between"/>
      </c:valAx>
    </c:plotArea>
    <c:plotVisOnly val="1"/>
    <c:dispBlanksAs val="gap"/>
    <c:showDLblsOverMax val="0"/>
  </c:chart>
  <c:txPr>
    <a:bodyPr/>
    <a:lstStyle/>
    <a:p>
      <a:pPr>
        <a:defRPr>
          <a:solidFill>
            <a:schemeClr val="bg1"/>
          </a:solidFill>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6448423880771703"/>
          <c:y val="5.6250000000000001E-2"/>
          <c:w val="0.37977801700888197"/>
          <c:h val="0.91385869565217404"/>
        </c:manualLayout>
      </c:layout>
      <c:barChart>
        <c:barDir val="bar"/>
        <c:grouping val="stacked"/>
        <c:varyColors val="0"/>
        <c:ser>
          <c:idx val="0"/>
          <c:order val="0"/>
          <c:tx>
            <c:strRef>
              <c:f>Sheet1!$B$1</c:f>
              <c:strCache>
                <c:ptCount val="1"/>
                <c:pt idx="0">
                  <c:v>We already do this</c:v>
                </c:pt>
              </c:strCache>
            </c:strRef>
          </c:tx>
          <c:spPr>
            <a:solidFill>
              <a:srgbClr val="374B6A"/>
            </a:solidFill>
          </c:spPr>
          <c:invertIfNegative val="0"/>
          <c:dLbls>
            <c:dLbl>
              <c:idx val="4"/>
              <c:showLegendKey val="0"/>
              <c:showVal val="1"/>
              <c:showCatName val="0"/>
              <c:showSerName val="0"/>
              <c:showPercent val="0"/>
              <c:showBubbleSize val="0"/>
              <c:extLst>
                <c:ext xmlns:c15="http://schemas.microsoft.com/office/drawing/2012/chart" uri="{CE6537A1-D6FC-4f65-9D91-7224C49458BB}"/>
              </c:extLst>
            </c:dLbl>
            <c:dLbl>
              <c:idx val="8"/>
              <c:layout>
                <c:manualLayout>
                  <c:x val="4.7957148211188903E-3"/>
                  <c:y val="5.2793964693724302E-3"/>
                </c:manualLayout>
              </c:layout>
              <c:showLegendKey val="0"/>
              <c:showVal val="1"/>
              <c:showCatName val="0"/>
              <c:showSerName val="0"/>
              <c:showPercent val="0"/>
              <c:showBubbleSize val="0"/>
              <c:separator>, </c:separator>
              <c:extLst>
                <c:ext xmlns:c15="http://schemas.microsoft.com/office/drawing/2012/chart" uri="{CE6537A1-D6FC-4f65-9D91-7224C49458BB}"/>
              </c:extLst>
            </c:dLbl>
            <c:dLbl>
              <c:idx val="9"/>
              <c:delete val="1"/>
              <c:extLst>
                <c:ext xmlns:c15="http://schemas.microsoft.com/office/drawing/2012/chart" uri="{CE6537A1-D6FC-4f65-9D91-7224C49458BB}"/>
              </c:extLst>
            </c:dLbl>
            <c:spPr>
              <a:noFill/>
              <a:ln>
                <a:noFill/>
              </a:ln>
              <a:effectLst/>
            </c:spPr>
            <c:txPr>
              <a:bodyPr rot="0" vert="horz"/>
              <a:lstStyle/>
              <a:p>
                <a:pPr algn="ctr">
                  <a:defRPr>
                    <a:solidFill>
                      <a:schemeClr val="bg1"/>
                    </a:solidFill>
                  </a:defRPr>
                </a:pPr>
                <a:endParaRPr lang="en-US"/>
              </a:p>
            </c:txP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Sheet1!$A$2:$A$11</c:f>
              <c:strCache>
                <c:ptCount val="10"/>
                <c:pt idx="0">
                  <c:v>Continuous delivery of software changes</c:v>
                </c:pt>
                <c:pt idx="1">
                  <c:v>Automated release management</c:v>
                </c:pt>
                <c:pt idx="2">
                  <c:v>Process minimization to make them leaner and easier to automate</c:v>
                </c:pt>
                <c:pt idx="3">
                  <c:v>Controlling IT operations code versions in a centralized source code repository</c:v>
                </c:pt>
                <c:pt idx="4">
                  <c:v>Systems monitoring that scale to collect large volumes of performance and IT operational data for rapid anomaly detection</c:v>
                </c:pt>
                <c:pt idx="5">
                  <c:v>Seating development and operations personnel near one another</c:v>
                </c:pt>
                <c:pt idx="6">
                  <c:v>Changing IT operations metrics to focus on mean time to repair (or restore)</c:v>
                </c:pt>
                <c:pt idx="7">
                  <c:v>Using Kanban as a method to manage IT operations workflow</c:v>
                </c:pt>
                <c:pt idx="8">
                  <c:v>Canary release process  to deliver software updates</c:v>
                </c:pt>
                <c:pt idx="9">
                  <c:v>Fault injection or Netflix style Chaos Monkey activities to improve disaster recovery capabilities</c:v>
                </c:pt>
              </c:strCache>
            </c:strRef>
          </c:cat>
          <c:val>
            <c:numRef>
              <c:f>Sheet1!$B$2:$B$11</c:f>
              <c:numCache>
                <c:formatCode>0%</c:formatCode>
                <c:ptCount val="10"/>
                <c:pt idx="0">
                  <c:v>0.375</c:v>
                </c:pt>
                <c:pt idx="1">
                  <c:v>0.25</c:v>
                </c:pt>
                <c:pt idx="2">
                  <c:v>0.33928571428571402</c:v>
                </c:pt>
                <c:pt idx="3">
                  <c:v>0.44642857142857201</c:v>
                </c:pt>
                <c:pt idx="4">
                  <c:v>0.25</c:v>
                </c:pt>
                <c:pt idx="5">
                  <c:v>0.25</c:v>
                </c:pt>
                <c:pt idx="6">
                  <c:v>0.25</c:v>
                </c:pt>
                <c:pt idx="7">
                  <c:v>0.214285714285714</c:v>
                </c:pt>
                <c:pt idx="8">
                  <c:v>5.3571428571428603E-2</c:v>
                </c:pt>
                <c:pt idx="9" formatCode="@">
                  <c:v>0</c:v>
                </c:pt>
              </c:numCache>
            </c:numRef>
          </c:val>
        </c:ser>
        <c:ser>
          <c:idx val="1"/>
          <c:order val="1"/>
          <c:tx>
            <c:strRef>
              <c:f>Sheet1!$C$1</c:f>
              <c:strCache>
                <c:ptCount val="1"/>
                <c:pt idx="0">
                  <c:v>We plan to within 24 months</c:v>
                </c:pt>
              </c:strCache>
            </c:strRef>
          </c:tx>
          <c:spPr>
            <a:solidFill>
              <a:schemeClr val="bg2">
                <a:lumMod val="75000"/>
              </a:schemeClr>
            </a:solidFill>
          </c:spPr>
          <c:invertIfNegative val="0"/>
          <c:dLbls>
            <c:spPr>
              <a:noFill/>
              <a:ln>
                <a:noFill/>
              </a:ln>
              <a:effectLst/>
            </c:spPr>
            <c:txPr>
              <a:bodyPr/>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Continuous delivery of software changes</c:v>
                </c:pt>
                <c:pt idx="1">
                  <c:v>Automated release management</c:v>
                </c:pt>
                <c:pt idx="2">
                  <c:v>Process minimization to make them leaner and easier to automate</c:v>
                </c:pt>
                <c:pt idx="3">
                  <c:v>Controlling IT operations code versions in a centralized source code repository</c:v>
                </c:pt>
                <c:pt idx="4">
                  <c:v>Systems monitoring that scale to collect large volumes of performance and IT operational data for rapid anomaly detection</c:v>
                </c:pt>
                <c:pt idx="5">
                  <c:v>Seating development and operations personnel near one another</c:v>
                </c:pt>
                <c:pt idx="6">
                  <c:v>Changing IT operations metrics to focus on mean time to repair (or restore)</c:v>
                </c:pt>
                <c:pt idx="7">
                  <c:v>Using Kanban as a method to manage IT operations workflow</c:v>
                </c:pt>
                <c:pt idx="8">
                  <c:v>Canary release process  to deliver software updates</c:v>
                </c:pt>
                <c:pt idx="9">
                  <c:v>Fault injection or Netflix style Chaos Monkey activities to improve disaster recovery capabilities</c:v>
                </c:pt>
              </c:strCache>
            </c:strRef>
          </c:cat>
          <c:val>
            <c:numRef>
              <c:f>Sheet1!$C$2:$C$11</c:f>
              <c:numCache>
                <c:formatCode>0%</c:formatCode>
                <c:ptCount val="10"/>
                <c:pt idx="0">
                  <c:v>0.39285714285714302</c:v>
                </c:pt>
                <c:pt idx="1">
                  <c:v>0.35714285714285698</c:v>
                </c:pt>
                <c:pt idx="2">
                  <c:v>0.33928571428571402</c:v>
                </c:pt>
                <c:pt idx="3">
                  <c:v>0.17857142857142899</c:v>
                </c:pt>
                <c:pt idx="4">
                  <c:v>0.30357142857142899</c:v>
                </c:pt>
                <c:pt idx="5">
                  <c:v>0.33928571428571402</c:v>
                </c:pt>
                <c:pt idx="6">
                  <c:v>0.28571428571428598</c:v>
                </c:pt>
                <c:pt idx="7">
                  <c:v>0.23214285714285701</c:v>
                </c:pt>
                <c:pt idx="8">
                  <c:v>0.17857142857142899</c:v>
                </c:pt>
                <c:pt idx="9">
                  <c:v>0.107142857142857</c:v>
                </c:pt>
              </c:numCache>
            </c:numRef>
          </c:val>
        </c:ser>
        <c:ser>
          <c:idx val="2"/>
          <c:order val="2"/>
          <c:tx>
            <c:strRef>
              <c:f>Sheet1!$D$1</c:f>
              <c:strCache>
                <c:ptCount val="1"/>
                <c:pt idx="0">
                  <c:v>We plan to within 3-5 years</c:v>
                </c:pt>
              </c:strCache>
            </c:strRef>
          </c:tx>
          <c:spPr>
            <a:solidFill>
              <a:schemeClr val="bg2">
                <a:lumMod val="40000"/>
                <a:lumOff val="60000"/>
              </a:schemeClr>
            </a:solidFill>
          </c:spPr>
          <c:invertIfNegative val="0"/>
          <c:dLbls>
            <c:spPr>
              <a:noFill/>
              <a:ln>
                <a:noFill/>
              </a:ln>
              <a:effectLst/>
            </c:sp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Continuous delivery of software changes</c:v>
                </c:pt>
                <c:pt idx="1">
                  <c:v>Automated release management</c:v>
                </c:pt>
                <c:pt idx="2">
                  <c:v>Process minimization to make them leaner and easier to automate</c:v>
                </c:pt>
                <c:pt idx="3">
                  <c:v>Controlling IT operations code versions in a centralized source code repository</c:v>
                </c:pt>
                <c:pt idx="4">
                  <c:v>Systems monitoring that scale to collect large volumes of performance and IT operational data for rapid anomaly detection</c:v>
                </c:pt>
                <c:pt idx="5">
                  <c:v>Seating development and operations personnel near one another</c:v>
                </c:pt>
                <c:pt idx="6">
                  <c:v>Changing IT operations metrics to focus on mean time to repair (or restore)</c:v>
                </c:pt>
                <c:pt idx="7">
                  <c:v>Using Kanban as a method to manage IT operations workflow</c:v>
                </c:pt>
                <c:pt idx="8">
                  <c:v>Canary release process  to deliver software updates</c:v>
                </c:pt>
                <c:pt idx="9">
                  <c:v>Fault injection or Netflix style Chaos Monkey activities to improve disaster recovery capabilities</c:v>
                </c:pt>
              </c:strCache>
            </c:strRef>
          </c:cat>
          <c:val>
            <c:numRef>
              <c:f>Sheet1!$D$2:$D$11</c:f>
              <c:numCache>
                <c:formatCode>0%</c:formatCode>
                <c:ptCount val="10"/>
                <c:pt idx="0">
                  <c:v>0.14285714285714299</c:v>
                </c:pt>
                <c:pt idx="1">
                  <c:v>0.160714285714286</c:v>
                </c:pt>
                <c:pt idx="2">
                  <c:v>5.3571428571428603E-2</c:v>
                </c:pt>
                <c:pt idx="3">
                  <c:v>8.9285714285714302E-2</c:v>
                </c:pt>
                <c:pt idx="4">
                  <c:v>0.107142857142857</c:v>
                </c:pt>
                <c:pt idx="5">
                  <c:v>3.5714285714285698E-2</c:v>
                </c:pt>
                <c:pt idx="6">
                  <c:v>3.5714285714285698E-2</c:v>
                </c:pt>
                <c:pt idx="7">
                  <c:v>5.3571428571428603E-2</c:v>
                </c:pt>
                <c:pt idx="8">
                  <c:v>7.1428571428571397E-2</c:v>
                </c:pt>
                <c:pt idx="9">
                  <c:v>0.125</c:v>
                </c:pt>
              </c:numCache>
            </c:numRef>
          </c:val>
        </c:ser>
        <c:dLbls>
          <c:dLblPos val="ctr"/>
          <c:showLegendKey val="0"/>
          <c:showVal val="1"/>
          <c:showCatName val="0"/>
          <c:showSerName val="0"/>
          <c:showPercent val="0"/>
          <c:showBubbleSize val="0"/>
        </c:dLbls>
        <c:gapWidth val="40"/>
        <c:overlap val="100"/>
        <c:axId val="405659064"/>
        <c:axId val="405659456"/>
      </c:barChart>
      <c:catAx>
        <c:axId val="405659064"/>
        <c:scaling>
          <c:orientation val="maxMin"/>
        </c:scaling>
        <c:delete val="0"/>
        <c:axPos val="l"/>
        <c:numFmt formatCode="General" sourceLinked="1"/>
        <c:majorTickMark val="out"/>
        <c:minorTickMark val="none"/>
        <c:tickLblPos val="nextTo"/>
        <c:txPr>
          <a:bodyPr rot="0" vert="horz"/>
          <a:lstStyle/>
          <a:p>
            <a:pPr algn="ctr">
              <a:defRPr sz="1100">
                <a:solidFill>
                  <a:schemeClr val="bg1"/>
                </a:solidFill>
              </a:defRPr>
            </a:pPr>
            <a:endParaRPr lang="en-US"/>
          </a:p>
        </c:txPr>
        <c:crossAx val="405659456"/>
        <c:crosses val="autoZero"/>
        <c:auto val="0"/>
        <c:lblAlgn val="ctr"/>
        <c:lblOffset val="100"/>
        <c:noMultiLvlLbl val="0"/>
      </c:catAx>
      <c:valAx>
        <c:axId val="405659456"/>
        <c:scaling>
          <c:orientation val="minMax"/>
        </c:scaling>
        <c:delete val="1"/>
        <c:axPos val="t"/>
        <c:numFmt formatCode="0%" sourceLinked="1"/>
        <c:majorTickMark val="out"/>
        <c:minorTickMark val="none"/>
        <c:tickLblPos val="nextTo"/>
        <c:crossAx val="405659064"/>
        <c:crosses val="autoZero"/>
        <c:crossBetween val="between"/>
      </c:valAx>
    </c:plotArea>
    <c:legend>
      <c:legendPos val="t"/>
      <c:layout>
        <c:manualLayout>
          <c:xMode val="edge"/>
          <c:yMode val="edge"/>
          <c:x val="0.23565943129922001"/>
          <c:y val="1.05587929387449E-2"/>
          <c:w val="0.58737447858606895"/>
          <c:h val="4.5041773744189502E-2"/>
        </c:manualLayout>
      </c:layout>
      <c:overlay val="0"/>
    </c:legend>
    <c:plotVisOnly val="1"/>
    <c:dispBlanksAs val="gap"/>
    <c:showDLblsOverMax val="0"/>
  </c:chart>
  <c:spPr>
    <a:solidFill>
      <a:srgbClr val="8BAADD"/>
    </a:solidFill>
    <a:effectLst>
      <a:softEdge rad="63500"/>
    </a:effectLst>
  </c:spPr>
  <c:txPr>
    <a:bodyPr/>
    <a:lstStyle/>
    <a:p>
      <a:pPr>
        <a:defRPr baseline="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1" y="1"/>
            <a:ext cx="3065572" cy="467046"/>
          </a:xfrm>
          <a:prstGeom prst="rect">
            <a:avLst/>
          </a:prstGeom>
          <a:noFill/>
          <a:ln w="9525">
            <a:noFill/>
            <a:miter lim="800000"/>
            <a:headEnd/>
            <a:tailEnd/>
          </a:ln>
          <a:effectLst/>
        </p:spPr>
        <p:txBody>
          <a:bodyPr vert="horz" wrap="square" lIns="19264" tIns="0" rIns="19264" bIns="0" numCol="1" anchor="t" anchorCtr="0" compatLnSpc="1">
            <a:prstTxWarp prst="textNoShape">
              <a:avLst/>
            </a:prstTxWarp>
          </a:bodyPr>
          <a:lstStyle>
            <a:lvl1pPr algn="l" defTabSz="959043">
              <a:lnSpc>
                <a:spcPct val="100000"/>
              </a:lnSpc>
              <a:spcBef>
                <a:spcPct val="0"/>
              </a:spcBef>
              <a:spcAft>
                <a:spcPct val="0"/>
              </a:spcAft>
              <a:defRPr sz="1000" i="1">
                <a:ea typeface="+mn-ea"/>
                <a:cs typeface="+mn-cs"/>
              </a:defRPr>
            </a:lvl1pPr>
          </a:lstStyle>
          <a:p>
            <a:pPr>
              <a:defRPr/>
            </a:pPr>
            <a:endParaRPr lang="en-US" dirty="0"/>
          </a:p>
        </p:txBody>
      </p:sp>
      <p:sp>
        <p:nvSpPr>
          <p:cNvPr id="3075" name="Rectangle 3"/>
          <p:cNvSpPr>
            <a:spLocks noGrp="1" noChangeArrowheads="1"/>
          </p:cNvSpPr>
          <p:nvPr>
            <p:ph type="dt" sz="quarter" idx="1"/>
          </p:nvPr>
        </p:nvSpPr>
        <p:spPr bwMode="auto">
          <a:xfrm>
            <a:off x="4011503" y="1"/>
            <a:ext cx="3065572" cy="467046"/>
          </a:xfrm>
          <a:prstGeom prst="rect">
            <a:avLst/>
          </a:prstGeom>
          <a:noFill/>
          <a:ln w="9525">
            <a:noFill/>
            <a:miter lim="800000"/>
            <a:headEnd/>
            <a:tailEnd/>
          </a:ln>
          <a:effectLst/>
        </p:spPr>
        <p:txBody>
          <a:bodyPr vert="horz" wrap="square" lIns="19264" tIns="0" rIns="19264" bIns="0" numCol="1" anchor="t" anchorCtr="0" compatLnSpc="1">
            <a:prstTxWarp prst="textNoShape">
              <a:avLst/>
            </a:prstTxWarp>
          </a:bodyPr>
          <a:lstStyle>
            <a:lvl1pPr algn="r" defTabSz="959043">
              <a:lnSpc>
                <a:spcPct val="100000"/>
              </a:lnSpc>
              <a:spcBef>
                <a:spcPct val="0"/>
              </a:spcBef>
              <a:spcAft>
                <a:spcPct val="0"/>
              </a:spcAft>
              <a:defRPr sz="1000" i="1">
                <a:ea typeface="+mn-ea"/>
                <a:cs typeface="+mn-cs"/>
              </a:defRPr>
            </a:lvl1pPr>
          </a:lstStyle>
          <a:p>
            <a:pPr>
              <a:defRPr/>
            </a:pPr>
            <a:endParaRPr lang="en-US" dirty="0"/>
          </a:p>
        </p:txBody>
      </p:sp>
      <p:sp>
        <p:nvSpPr>
          <p:cNvPr id="3076" name="Rectangle 4"/>
          <p:cNvSpPr>
            <a:spLocks noGrp="1" noChangeArrowheads="1"/>
          </p:cNvSpPr>
          <p:nvPr>
            <p:ph type="ftr" sz="quarter" idx="2"/>
          </p:nvPr>
        </p:nvSpPr>
        <p:spPr bwMode="auto">
          <a:xfrm>
            <a:off x="1" y="8896030"/>
            <a:ext cx="3065572" cy="467045"/>
          </a:xfrm>
          <a:prstGeom prst="rect">
            <a:avLst/>
          </a:prstGeom>
          <a:noFill/>
          <a:ln w="9525">
            <a:noFill/>
            <a:miter lim="800000"/>
            <a:headEnd/>
            <a:tailEnd/>
          </a:ln>
          <a:effectLst/>
        </p:spPr>
        <p:txBody>
          <a:bodyPr vert="horz" wrap="square" lIns="19264" tIns="0" rIns="19264" bIns="0" numCol="1" anchor="b" anchorCtr="0" compatLnSpc="1">
            <a:prstTxWarp prst="textNoShape">
              <a:avLst/>
            </a:prstTxWarp>
          </a:bodyPr>
          <a:lstStyle>
            <a:lvl1pPr algn="l" defTabSz="959043">
              <a:lnSpc>
                <a:spcPct val="100000"/>
              </a:lnSpc>
              <a:spcBef>
                <a:spcPct val="0"/>
              </a:spcBef>
              <a:spcAft>
                <a:spcPct val="0"/>
              </a:spcAft>
              <a:defRPr sz="1000" i="1">
                <a:ea typeface="+mn-ea"/>
                <a:cs typeface="+mn-cs"/>
              </a:defRPr>
            </a:lvl1pPr>
          </a:lstStyle>
          <a:p>
            <a:pPr>
              <a:defRPr/>
            </a:pPr>
            <a:endParaRPr lang="en-US" dirty="0"/>
          </a:p>
        </p:txBody>
      </p:sp>
      <p:sp>
        <p:nvSpPr>
          <p:cNvPr id="3077" name="Rectangle 5"/>
          <p:cNvSpPr>
            <a:spLocks noGrp="1" noChangeArrowheads="1"/>
          </p:cNvSpPr>
          <p:nvPr>
            <p:ph type="sldNum" sz="quarter" idx="3"/>
          </p:nvPr>
        </p:nvSpPr>
        <p:spPr bwMode="auto">
          <a:xfrm>
            <a:off x="4011503" y="8896030"/>
            <a:ext cx="3065572" cy="467045"/>
          </a:xfrm>
          <a:prstGeom prst="rect">
            <a:avLst/>
          </a:prstGeom>
          <a:noFill/>
          <a:ln w="9525">
            <a:noFill/>
            <a:miter lim="800000"/>
            <a:headEnd/>
            <a:tailEnd/>
          </a:ln>
          <a:effectLst/>
        </p:spPr>
        <p:txBody>
          <a:bodyPr vert="horz" wrap="square" lIns="19264" tIns="0" rIns="19264" bIns="0" numCol="1" anchor="b" anchorCtr="0" compatLnSpc="1">
            <a:prstTxWarp prst="textNoShape">
              <a:avLst/>
            </a:prstTxWarp>
          </a:bodyPr>
          <a:lstStyle>
            <a:lvl1pPr algn="r" defTabSz="959043">
              <a:lnSpc>
                <a:spcPct val="100000"/>
              </a:lnSpc>
              <a:spcBef>
                <a:spcPct val="0"/>
              </a:spcBef>
              <a:spcAft>
                <a:spcPct val="0"/>
              </a:spcAft>
              <a:defRPr sz="1000" i="1">
                <a:ea typeface="+mn-ea"/>
                <a:cs typeface="+mn-cs"/>
              </a:defRPr>
            </a:lvl1pPr>
          </a:lstStyle>
          <a:p>
            <a:pPr>
              <a:defRPr/>
            </a:pPr>
            <a:fld id="{5F8EE95B-547E-472A-8178-E65FCEC5AD0F}" type="slidenum">
              <a:rPr lang="en-US"/>
              <a:pPr>
                <a:defRPr/>
              </a:pPr>
              <a:t>‹#›</a:t>
            </a:fld>
            <a:endParaRPr lang="en-US" dirty="0"/>
          </a:p>
        </p:txBody>
      </p:sp>
    </p:spTree>
    <p:extLst>
      <p:ext uri="{BB962C8B-B14F-4D97-AF65-F5344CB8AC3E}">
        <p14:creationId xmlns:p14="http://schemas.microsoft.com/office/powerpoint/2010/main" val="34503926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87"/>
          <p:cNvSpPr>
            <a:spLocks noChangeArrowheads="1"/>
          </p:cNvSpPr>
          <p:nvPr/>
        </p:nvSpPr>
        <p:spPr bwMode="gray">
          <a:xfrm>
            <a:off x="6200626" y="9108216"/>
            <a:ext cx="496932" cy="166199"/>
          </a:xfrm>
          <a:prstGeom prst="rect">
            <a:avLst/>
          </a:prstGeom>
          <a:noFill/>
          <a:ln w="9525">
            <a:noFill/>
            <a:miter lim="800000"/>
            <a:headEnd/>
            <a:tailEnd/>
          </a:ln>
          <a:effectLst/>
        </p:spPr>
        <p:txBody>
          <a:bodyPr wrap="none" lIns="0" tIns="0" rIns="0" bIns="0" anchor="b">
            <a:spAutoFit/>
          </a:bodyPr>
          <a:lstStyle/>
          <a:p>
            <a:pPr defTabSz="941635">
              <a:lnSpc>
                <a:spcPct val="108000"/>
              </a:lnSpc>
              <a:spcBef>
                <a:spcPct val="0"/>
              </a:spcBef>
              <a:spcAft>
                <a:spcPct val="0"/>
              </a:spcAft>
              <a:defRPr/>
            </a:pPr>
            <a:r>
              <a:rPr lang="en-US" sz="1000" b="1" dirty="0">
                <a:ea typeface="+mn-ea"/>
                <a:cs typeface="+mn-cs"/>
              </a:rPr>
              <a:t>Page </a:t>
            </a:r>
            <a:fld id="{AD3CB4DA-0FAA-4B3E-BE81-41344522CDD3}" type="slidenum">
              <a:rPr lang="en-US" sz="1000" b="1">
                <a:ea typeface="+mn-ea"/>
                <a:cs typeface="+mn-cs"/>
              </a:rPr>
              <a:pPr defTabSz="941635">
                <a:lnSpc>
                  <a:spcPct val="108000"/>
                </a:lnSpc>
                <a:spcBef>
                  <a:spcPct val="0"/>
                </a:spcBef>
                <a:spcAft>
                  <a:spcPct val="0"/>
                </a:spcAft>
                <a:defRPr/>
              </a:pPr>
              <a:t>‹#›</a:t>
            </a:fld>
            <a:endParaRPr lang="en-US" sz="1000" b="1" dirty="0">
              <a:ea typeface="+mn-ea"/>
              <a:cs typeface="+mn-cs"/>
            </a:endParaRPr>
          </a:p>
        </p:txBody>
      </p:sp>
      <p:sp>
        <p:nvSpPr>
          <p:cNvPr id="17" name="Rectangle 88"/>
          <p:cNvSpPr>
            <a:spLocks noChangeArrowheads="1"/>
          </p:cNvSpPr>
          <p:nvPr/>
        </p:nvSpPr>
        <p:spPr bwMode="gray">
          <a:xfrm>
            <a:off x="3538537" y="8804204"/>
            <a:ext cx="3321527" cy="307777"/>
          </a:xfrm>
          <a:prstGeom prst="rect">
            <a:avLst/>
          </a:prstGeom>
          <a:noFill/>
          <a:ln w="9525">
            <a:noFill/>
            <a:miter lim="800000"/>
            <a:headEnd/>
            <a:tailEnd/>
          </a:ln>
        </p:spPr>
        <p:txBody>
          <a:bodyPr wrap="square" lIns="0" tIns="0" rIns="0" bIns="0">
            <a:spAutoFit/>
          </a:bodyPr>
          <a:lstStyle/>
          <a:p>
            <a:pPr algn="l" defTabSz="909983">
              <a:lnSpc>
                <a:spcPct val="100000"/>
              </a:lnSpc>
              <a:spcBef>
                <a:spcPct val="0"/>
              </a:spcBef>
              <a:spcAft>
                <a:spcPct val="0"/>
              </a:spcAft>
              <a:defRPr/>
            </a:pPr>
            <a:r>
              <a:rPr lang="en-US" sz="1000" dirty="0">
                <a:solidFill>
                  <a:srgbClr val="000000"/>
                </a:solidFill>
                <a:ea typeface="+mn-ea"/>
                <a:cs typeface="+mn-cs"/>
              </a:rPr>
              <a:t>Presenter Name, Presenter </a:t>
            </a:r>
            <a:r>
              <a:rPr lang="en-US" sz="1000" dirty="0" smtClean="0">
                <a:solidFill>
                  <a:srgbClr val="000000"/>
                </a:solidFill>
                <a:ea typeface="+mn-ea"/>
                <a:cs typeface="+mn-cs"/>
              </a:rPr>
              <a:t>Name, Presenter Name, </a:t>
            </a:r>
            <a:r>
              <a:rPr lang="en-US" sz="1000" dirty="0">
                <a:solidFill>
                  <a:srgbClr val="000000"/>
                </a:solidFill>
                <a:ea typeface="+mn-ea"/>
                <a:cs typeface="+mn-cs"/>
              </a:rPr>
              <a:t>and </a:t>
            </a:r>
          </a:p>
          <a:p>
            <a:pPr algn="l" defTabSz="909983">
              <a:lnSpc>
                <a:spcPct val="100000"/>
              </a:lnSpc>
              <a:spcBef>
                <a:spcPct val="0"/>
              </a:spcBef>
              <a:spcAft>
                <a:spcPct val="0"/>
              </a:spcAft>
              <a:defRPr/>
            </a:pPr>
            <a:r>
              <a:rPr lang="en-US" sz="1000" dirty="0">
                <a:solidFill>
                  <a:srgbClr val="000000"/>
                </a:solidFill>
                <a:ea typeface="+mn-ea"/>
                <a:cs typeface="+mn-cs"/>
              </a:rPr>
              <a:t>Presenter Name</a:t>
            </a:r>
            <a:endParaRPr lang="en-US" sz="1000" b="1" dirty="0">
              <a:ea typeface="+mn-ea"/>
              <a:cs typeface="+mn-cs"/>
            </a:endParaRPr>
          </a:p>
        </p:txBody>
      </p:sp>
      <p:sp>
        <p:nvSpPr>
          <p:cNvPr id="18" name="Rectangle 89"/>
          <p:cNvSpPr>
            <a:spLocks noChangeArrowheads="1"/>
          </p:cNvSpPr>
          <p:nvPr/>
        </p:nvSpPr>
        <p:spPr bwMode="gray">
          <a:xfrm>
            <a:off x="3538537" y="9120528"/>
            <a:ext cx="2165774" cy="153888"/>
          </a:xfrm>
          <a:prstGeom prst="rect">
            <a:avLst/>
          </a:prstGeom>
          <a:noFill/>
          <a:ln w="9525">
            <a:noFill/>
            <a:miter lim="800000"/>
            <a:headEnd/>
            <a:tailEnd/>
          </a:ln>
        </p:spPr>
        <p:txBody>
          <a:bodyPr wrap="square" lIns="0" tIns="0" rIns="0" bIns="0" anchor="b">
            <a:spAutoFit/>
          </a:bodyPr>
          <a:lstStyle/>
          <a:p>
            <a:pPr algn="l" defTabSz="909983">
              <a:lnSpc>
                <a:spcPct val="100000"/>
              </a:lnSpc>
              <a:spcBef>
                <a:spcPct val="0"/>
              </a:spcBef>
              <a:spcAft>
                <a:spcPct val="0"/>
              </a:spcAft>
              <a:defRPr/>
            </a:pPr>
            <a:r>
              <a:rPr lang="en-US" sz="1000" dirty="0" smtClean="0">
                <a:solidFill>
                  <a:srgbClr val="000000"/>
                </a:solidFill>
                <a:ea typeface="+mn-ea"/>
                <a:cs typeface="+mn-cs"/>
              </a:rPr>
              <a:t>conf_sessionID, date</a:t>
            </a:r>
            <a:endParaRPr lang="en-US" sz="1000" b="1" dirty="0">
              <a:ea typeface="+mn-ea"/>
              <a:cs typeface="+mn-cs"/>
            </a:endParaRPr>
          </a:p>
        </p:txBody>
      </p:sp>
      <p:sp>
        <p:nvSpPr>
          <p:cNvPr id="20" name="Freeform 95"/>
          <p:cNvSpPr>
            <a:spLocks/>
          </p:cNvSpPr>
          <p:nvPr/>
        </p:nvSpPr>
        <p:spPr bwMode="auto">
          <a:xfrm>
            <a:off x="211964" y="8565067"/>
            <a:ext cx="6653147" cy="424445"/>
          </a:xfrm>
          <a:custGeom>
            <a:avLst/>
            <a:gdLst>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noFill/>
          <a:ln w="12700" cap="flat" cmpd="sng">
            <a:solidFill>
              <a:schemeClr val="tx1"/>
            </a:solidFill>
            <a:prstDash val="solid"/>
            <a:round/>
            <a:headEnd/>
            <a:tailEnd/>
          </a:ln>
          <a:effectLst/>
        </p:spPr>
        <p:txBody>
          <a:bodyPr lIns="91157" tIns="45578" rIns="91157" bIns="45578" anchor="ctr">
            <a:spAutoFit/>
          </a:bodyPr>
          <a:lstStyle/>
          <a:p>
            <a:pPr>
              <a:defRPr/>
            </a:pPr>
            <a:endParaRPr lang="en-US" dirty="0">
              <a:ea typeface="+mn-ea"/>
              <a:cs typeface="+mn-cs"/>
            </a:endParaRPr>
          </a:p>
        </p:txBody>
      </p:sp>
      <p:sp>
        <p:nvSpPr>
          <p:cNvPr id="22" name="Line 79"/>
          <p:cNvSpPr>
            <a:spLocks noChangeShapeType="1"/>
          </p:cNvSpPr>
          <p:nvPr/>
        </p:nvSpPr>
        <p:spPr bwMode="gray">
          <a:xfrm>
            <a:off x="212913" y="340390"/>
            <a:ext cx="6651248" cy="0"/>
          </a:xfrm>
          <a:prstGeom prst="line">
            <a:avLst/>
          </a:prstGeom>
          <a:noFill/>
          <a:ln w="12700">
            <a:solidFill>
              <a:schemeClr val="tx1"/>
            </a:solidFill>
            <a:round/>
            <a:headEnd type="none" w="sm" len="sm"/>
            <a:tailEnd type="none" w="sm" len="sm"/>
          </a:ln>
          <a:effectLst/>
        </p:spPr>
        <p:txBody>
          <a:bodyPr wrap="none" lIns="91157" tIns="45578" rIns="91157" bIns="45578" anchor="ctr"/>
          <a:lstStyle/>
          <a:p>
            <a:pPr>
              <a:defRPr/>
            </a:pPr>
            <a:endParaRPr lang="en-US" dirty="0">
              <a:ea typeface="+mn-ea"/>
              <a:cs typeface="+mn-cs"/>
            </a:endParaRPr>
          </a:p>
        </p:txBody>
      </p:sp>
      <p:sp>
        <p:nvSpPr>
          <p:cNvPr id="23" name="Text Box 86"/>
          <p:cNvSpPr txBox="1">
            <a:spLocks noChangeArrowheads="1"/>
          </p:cNvSpPr>
          <p:nvPr/>
        </p:nvSpPr>
        <p:spPr bwMode="gray">
          <a:xfrm>
            <a:off x="150274" y="31664"/>
            <a:ext cx="6811329" cy="276637"/>
          </a:xfrm>
          <a:prstGeom prst="rect">
            <a:avLst/>
          </a:prstGeom>
          <a:noFill/>
          <a:ln w="12700">
            <a:noFill/>
            <a:miter lim="800000"/>
            <a:headEnd type="none" w="sm" len="sm"/>
            <a:tailEnd type="none" w="sm" len="sm"/>
          </a:ln>
          <a:effectLst/>
        </p:spPr>
        <p:txBody>
          <a:bodyPr lIns="91083" tIns="45541" rIns="91083" bIns="45541">
            <a:spAutoFit/>
          </a:bodyPr>
          <a:lstStyle/>
          <a:p>
            <a:pPr algn="l" defTabSz="909983">
              <a:lnSpc>
                <a:spcPct val="100000"/>
              </a:lnSpc>
              <a:spcBef>
                <a:spcPct val="0"/>
              </a:spcBef>
              <a:spcAft>
                <a:spcPct val="0"/>
              </a:spcAft>
            </a:pPr>
            <a:r>
              <a:rPr lang="en-US" sz="1200" b="1" dirty="0"/>
              <a:t>Presentation Title</a:t>
            </a:r>
          </a:p>
        </p:txBody>
      </p:sp>
      <p:sp>
        <p:nvSpPr>
          <p:cNvPr id="24" name="TextBox 23"/>
          <p:cNvSpPr txBox="1"/>
          <p:nvPr/>
        </p:nvSpPr>
        <p:spPr>
          <a:xfrm rot="16200000">
            <a:off x="-1275792" y="3414189"/>
            <a:ext cx="3662416" cy="257607"/>
          </a:xfrm>
          <a:prstGeom prst="rect">
            <a:avLst/>
          </a:prstGeom>
          <a:noFill/>
        </p:spPr>
        <p:txBody>
          <a:bodyPr wrap="none" lIns="91157" tIns="45578" rIns="91157" bIns="45578" rtlCol="0" anchor="ctr">
            <a:spAutoFit/>
          </a:bodyPr>
          <a:lstStyle/>
          <a:p>
            <a:pPr>
              <a:spcBef>
                <a:spcPts val="0"/>
              </a:spcBef>
              <a:spcAft>
                <a:spcPts val="0"/>
              </a:spcAft>
            </a:pPr>
            <a:r>
              <a:rPr lang="en-US" sz="1200" kern="1200" spc="100" baseline="0" dirty="0" smtClean="0">
                <a:solidFill>
                  <a:srgbClr val="CDCDCD"/>
                </a:solidFill>
                <a:effectLst/>
              </a:rPr>
              <a:t>— NOT FOR EXTERNAL DISTRIBUTION —</a:t>
            </a:r>
            <a:endParaRPr lang="en-US" sz="1200" spc="100" baseline="0" dirty="0">
              <a:solidFill>
                <a:srgbClr val="CDCDCD"/>
              </a:solidFill>
            </a:endParaRPr>
          </a:p>
        </p:txBody>
      </p:sp>
      <p:sp>
        <p:nvSpPr>
          <p:cNvPr id="25" name="TextBox 24"/>
          <p:cNvSpPr txBox="1"/>
          <p:nvPr/>
        </p:nvSpPr>
        <p:spPr>
          <a:xfrm rot="5400000">
            <a:off x="4692424" y="3414189"/>
            <a:ext cx="3662416" cy="257607"/>
          </a:xfrm>
          <a:prstGeom prst="rect">
            <a:avLst/>
          </a:prstGeom>
          <a:noFill/>
        </p:spPr>
        <p:txBody>
          <a:bodyPr wrap="none" lIns="91157" tIns="45578" rIns="91157" bIns="45578" rtlCol="0" anchor="ctr">
            <a:spAutoFit/>
          </a:bodyPr>
          <a:lstStyle/>
          <a:p>
            <a:pPr>
              <a:spcBef>
                <a:spcPts val="0"/>
              </a:spcBef>
              <a:spcAft>
                <a:spcPts val="0"/>
              </a:spcAft>
            </a:pPr>
            <a:r>
              <a:rPr lang="en-US" sz="1200" kern="1200" spc="100" baseline="0" dirty="0" smtClean="0">
                <a:solidFill>
                  <a:srgbClr val="CDCDCD"/>
                </a:solidFill>
                <a:effectLst/>
              </a:rPr>
              <a:t>— NOT FOR EXTERNAL DISTRIBUTION —</a:t>
            </a:r>
            <a:endParaRPr lang="en-US" sz="1200" spc="100" baseline="0" dirty="0">
              <a:solidFill>
                <a:srgbClr val="CDCDCD"/>
              </a:solidFill>
            </a:endParaRPr>
          </a:p>
        </p:txBody>
      </p:sp>
      <p:sp>
        <p:nvSpPr>
          <p:cNvPr id="13" name="Rectangle 80"/>
          <p:cNvSpPr>
            <a:spLocks noGrp="1" noChangeArrowheads="1"/>
          </p:cNvSpPr>
          <p:nvPr>
            <p:ph type="body" sz="quarter" idx="3"/>
          </p:nvPr>
        </p:nvSpPr>
        <p:spPr bwMode="gray">
          <a:xfrm>
            <a:off x="150274" y="5709037"/>
            <a:ext cx="6774946" cy="3014423"/>
          </a:xfrm>
          <a:prstGeom prst="rect">
            <a:avLst/>
          </a:prstGeom>
          <a:noFill/>
          <a:ln w="9525">
            <a:noFill/>
            <a:miter lim="800000"/>
            <a:headEnd/>
            <a:tailEnd/>
          </a:ln>
          <a:effectLst/>
        </p:spPr>
        <p:txBody>
          <a:bodyPr vert="horz" wrap="square" lIns="93297" tIns="47438" rIns="93297" bIns="47438" numCol="1" anchor="t" anchorCtr="0" compatLnSpc="1">
            <a:prstTxWarp prst="textNoShape">
              <a:avLst/>
            </a:prstTxWarp>
          </a:bodyPr>
          <a:lstStyle/>
          <a:p>
            <a:pPr lvl="0"/>
            <a:r>
              <a:rPr lang="en-US" noProof="0" dirty="0" smtClean="0"/>
              <a:t>Click to edit Master text styles</a:t>
            </a:r>
          </a:p>
        </p:txBody>
      </p:sp>
      <p:sp>
        <p:nvSpPr>
          <p:cNvPr id="19" name="Rectangle 90"/>
          <p:cNvSpPr>
            <a:spLocks noGrp="1" noRot="1" noChangeAspect="1" noChangeArrowheads="1" noTextEdit="1"/>
          </p:cNvSpPr>
          <p:nvPr>
            <p:ph type="sldImg" idx="2"/>
          </p:nvPr>
        </p:nvSpPr>
        <p:spPr bwMode="gray">
          <a:xfrm>
            <a:off x="1111250" y="1720850"/>
            <a:ext cx="4852988" cy="3641725"/>
          </a:xfrm>
          <a:prstGeom prst="rect">
            <a:avLst/>
          </a:prstGeom>
          <a:noFill/>
          <a:ln w="9525">
            <a:solidFill>
              <a:schemeClr val="tx1"/>
            </a:solidFill>
            <a:miter lim="800000"/>
            <a:headEnd/>
            <a:tailEnd/>
          </a:ln>
        </p:spPr>
      </p:sp>
      <p:sp>
        <p:nvSpPr>
          <p:cNvPr id="26" name="Line 99"/>
          <p:cNvSpPr>
            <a:spLocks noChangeShapeType="1"/>
          </p:cNvSpPr>
          <p:nvPr/>
        </p:nvSpPr>
        <p:spPr bwMode="gray">
          <a:xfrm>
            <a:off x="212123" y="5686873"/>
            <a:ext cx="6651248" cy="0"/>
          </a:xfrm>
          <a:prstGeom prst="line">
            <a:avLst/>
          </a:prstGeom>
          <a:noFill/>
          <a:ln w="12700">
            <a:solidFill>
              <a:schemeClr val="tx1"/>
            </a:solidFill>
            <a:round/>
            <a:headEnd type="none" w="sm" len="sm"/>
            <a:tailEnd type="none" w="sm" len="sm"/>
          </a:ln>
          <a:effectLst/>
        </p:spPr>
        <p:txBody>
          <a:bodyPr wrap="none" lIns="91157" tIns="45578" rIns="91157" bIns="45578" anchor="ctr"/>
          <a:lstStyle/>
          <a:p>
            <a:pPr>
              <a:defRPr/>
            </a:pPr>
            <a:endParaRPr lang="en-US" dirty="0">
              <a:ea typeface="+mn-ea"/>
              <a:cs typeface="+mn-cs"/>
            </a:endParaRPr>
          </a:p>
        </p:txBody>
      </p:sp>
    </p:spTree>
    <p:extLst>
      <p:ext uri="{BB962C8B-B14F-4D97-AF65-F5344CB8AC3E}">
        <p14:creationId xmlns:p14="http://schemas.microsoft.com/office/powerpoint/2010/main" val="1550689992"/>
      </p:ext>
    </p:extLst>
  </p:cSld>
  <p:clrMap bg1="lt1" tx1="dk1" bg2="lt2" tx2="dk2" accent1="accent1" accent2="accent2" accent3="accent3" accent4="accent4" accent5="accent5" accent6="accent6" hlink="hlink" folHlink="folHlink"/>
  <p:notesStyle>
    <a:lvl1pPr algn="l" defTabSz="949325" rtl="0" eaLnBrk="0" fontAlgn="base" hangingPunct="0">
      <a:lnSpc>
        <a:spcPct val="90000"/>
      </a:lnSpc>
      <a:spcBef>
        <a:spcPts val="400"/>
      </a:spcBef>
      <a:spcAft>
        <a:spcPct val="0"/>
      </a:spcAft>
      <a:defRPr sz="1200" kern="1200">
        <a:solidFill>
          <a:schemeClr val="tx1"/>
        </a:solidFill>
        <a:latin typeface="Times" pitchFamily="18" charset="0"/>
        <a:ea typeface="+mn-ea"/>
        <a:cs typeface="+mn-cs"/>
      </a:defRPr>
    </a:lvl1pPr>
    <a:lvl2pPr marL="742950" indent="-285750" algn="l" defTabSz="949325" rtl="0" eaLnBrk="0" fontAlgn="base" hangingPunct="0">
      <a:spcBef>
        <a:spcPct val="30000"/>
      </a:spcBef>
      <a:spcAft>
        <a:spcPct val="0"/>
      </a:spcAft>
      <a:defRPr sz="1200" kern="1200">
        <a:solidFill>
          <a:schemeClr val="tx1"/>
        </a:solidFill>
        <a:latin typeface="Arial" charset="0"/>
        <a:ea typeface="+mn-ea"/>
        <a:cs typeface="+mn-cs"/>
      </a:defRPr>
    </a:lvl2pPr>
    <a:lvl3pPr marL="1143000" indent="-228600" algn="l" defTabSz="949325" rtl="0" eaLnBrk="0" fontAlgn="base" hangingPunct="0">
      <a:spcBef>
        <a:spcPct val="30000"/>
      </a:spcBef>
      <a:spcAft>
        <a:spcPct val="0"/>
      </a:spcAft>
      <a:defRPr sz="1200" kern="1200">
        <a:solidFill>
          <a:schemeClr val="tx1"/>
        </a:solidFill>
        <a:latin typeface="Arial" charset="0"/>
        <a:ea typeface="+mn-ea"/>
        <a:cs typeface="+mn-cs"/>
      </a:defRPr>
    </a:lvl3pPr>
    <a:lvl4pPr marL="1600200" indent="-228600" algn="l" defTabSz="949325" rtl="0" eaLnBrk="0" fontAlgn="base" hangingPunct="0">
      <a:spcBef>
        <a:spcPct val="30000"/>
      </a:spcBef>
      <a:spcAft>
        <a:spcPct val="0"/>
      </a:spcAft>
      <a:defRPr sz="1200" kern="1200">
        <a:solidFill>
          <a:schemeClr val="tx1"/>
        </a:solidFill>
        <a:latin typeface="Arial" charset="0"/>
        <a:ea typeface="+mn-ea"/>
        <a:cs typeface="+mn-cs"/>
      </a:defRPr>
    </a:lvl4pPr>
    <a:lvl5pPr marL="2057400" indent="-228600" algn="l" defTabSz="949325"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08"/>
          <p:cNvGrpSpPr>
            <a:grpSpLocks noChangeAspect="1"/>
          </p:cNvGrpSpPr>
          <p:nvPr/>
        </p:nvGrpSpPr>
        <p:grpSpPr bwMode="auto">
          <a:xfrm>
            <a:off x="5984037" y="8921361"/>
            <a:ext cx="868420" cy="196317"/>
            <a:chOff x="3020" y="3469"/>
            <a:chExt cx="1440" cy="326"/>
          </a:xfrm>
        </p:grpSpPr>
        <p:sp>
          <p:nvSpPr>
            <p:cNvPr id="15370" name="Freeform 109"/>
            <p:cNvSpPr>
              <a:spLocks noChangeAspect="1"/>
            </p:cNvSpPr>
            <p:nvPr/>
          </p:nvSpPr>
          <p:spPr bwMode="auto">
            <a:xfrm>
              <a:off x="4322" y="3575"/>
              <a:ext cx="132" cy="212"/>
            </a:xfrm>
            <a:custGeom>
              <a:avLst/>
              <a:gdLst>
                <a:gd name="T0" fmla="*/ 132 w 132"/>
                <a:gd name="T1" fmla="*/ 0 h 212"/>
                <a:gd name="T2" fmla="*/ 128 w 132"/>
                <a:gd name="T3" fmla="*/ 50 h 212"/>
                <a:gd name="T4" fmla="*/ 106 w 132"/>
                <a:gd name="T5" fmla="*/ 50 h 212"/>
                <a:gd name="T6" fmla="*/ 106 w 132"/>
                <a:gd name="T7" fmla="*/ 50 h 212"/>
                <a:gd name="T8" fmla="*/ 96 w 132"/>
                <a:gd name="T9" fmla="*/ 50 h 212"/>
                <a:gd name="T10" fmla="*/ 86 w 132"/>
                <a:gd name="T11" fmla="*/ 54 h 212"/>
                <a:gd name="T12" fmla="*/ 78 w 132"/>
                <a:gd name="T13" fmla="*/ 60 h 212"/>
                <a:gd name="T14" fmla="*/ 70 w 132"/>
                <a:gd name="T15" fmla="*/ 66 h 212"/>
                <a:gd name="T16" fmla="*/ 64 w 132"/>
                <a:gd name="T17" fmla="*/ 74 h 212"/>
                <a:gd name="T18" fmla="*/ 60 w 132"/>
                <a:gd name="T19" fmla="*/ 82 h 212"/>
                <a:gd name="T20" fmla="*/ 58 w 132"/>
                <a:gd name="T21" fmla="*/ 92 h 212"/>
                <a:gd name="T22" fmla="*/ 58 w 132"/>
                <a:gd name="T23" fmla="*/ 100 h 212"/>
                <a:gd name="T24" fmla="*/ 58 w 132"/>
                <a:gd name="T25" fmla="*/ 212 h 212"/>
                <a:gd name="T26" fmla="*/ 0 w 132"/>
                <a:gd name="T27" fmla="*/ 212 h 212"/>
                <a:gd name="T28" fmla="*/ 0 w 132"/>
                <a:gd name="T29" fmla="*/ 0 h 212"/>
                <a:gd name="T30" fmla="*/ 54 w 132"/>
                <a:gd name="T31" fmla="*/ 0 h 212"/>
                <a:gd name="T32" fmla="*/ 56 w 132"/>
                <a:gd name="T33" fmla="*/ 26 h 212"/>
                <a:gd name="T34" fmla="*/ 56 w 132"/>
                <a:gd name="T35" fmla="*/ 26 h 212"/>
                <a:gd name="T36" fmla="*/ 66 w 132"/>
                <a:gd name="T37" fmla="*/ 14 h 212"/>
                <a:gd name="T38" fmla="*/ 78 w 132"/>
                <a:gd name="T39" fmla="*/ 6 h 212"/>
                <a:gd name="T40" fmla="*/ 94 w 132"/>
                <a:gd name="T41" fmla="*/ 2 h 212"/>
                <a:gd name="T42" fmla="*/ 112 w 132"/>
                <a:gd name="T43" fmla="*/ 0 h 212"/>
                <a:gd name="T44" fmla="*/ 132 w 132"/>
                <a:gd name="T45" fmla="*/ 0 h 2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32"/>
                <a:gd name="T70" fmla="*/ 0 h 212"/>
                <a:gd name="T71" fmla="*/ 132 w 132"/>
                <a:gd name="T72" fmla="*/ 212 h 21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32" h="212">
                  <a:moveTo>
                    <a:pt x="132" y="0"/>
                  </a:moveTo>
                  <a:lnTo>
                    <a:pt x="128" y="50"/>
                  </a:lnTo>
                  <a:lnTo>
                    <a:pt x="106" y="50"/>
                  </a:lnTo>
                  <a:lnTo>
                    <a:pt x="96" y="50"/>
                  </a:lnTo>
                  <a:lnTo>
                    <a:pt x="86" y="54"/>
                  </a:lnTo>
                  <a:lnTo>
                    <a:pt x="78" y="60"/>
                  </a:lnTo>
                  <a:lnTo>
                    <a:pt x="70" y="66"/>
                  </a:lnTo>
                  <a:lnTo>
                    <a:pt x="64" y="74"/>
                  </a:lnTo>
                  <a:lnTo>
                    <a:pt x="60" y="82"/>
                  </a:lnTo>
                  <a:lnTo>
                    <a:pt x="58" y="92"/>
                  </a:lnTo>
                  <a:lnTo>
                    <a:pt x="58" y="100"/>
                  </a:lnTo>
                  <a:lnTo>
                    <a:pt x="58" y="212"/>
                  </a:lnTo>
                  <a:lnTo>
                    <a:pt x="0" y="212"/>
                  </a:lnTo>
                  <a:lnTo>
                    <a:pt x="0" y="0"/>
                  </a:lnTo>
                  <a:lnTo>
                    <a:pt x="54" y="0"/>
                  </a:lnTo>
                  <a:lnTo>
                    <a:pt x="56" y="26"/>
                  </a:lnTo>
                  <a:lnTo>
                    <a:pt x="66" y="14"/>
                  </a:lnTo>
                  <a:lnTo>
                    <a:pt x="78" y="6"/>
                  </a:lnTo>
                  <a:lnTo>
                    <a:pt x="94" y="2"/>
                  </a:lnTo>
                  <a:lnTo>
                    <a:pt x="112" y="0"/>
                  </a:lnTo>
                  <a:lnTo>
                    <a:pt x="132" y="0"/>
                  </a:lnTo>
                  <a:close/>
                </a:path>
              </a:pathLst>
            </a:custGeom>
            <a:solidFill>
              <a:srgbClr val="0065A4"/>
            </a:solidFill>
            <a:ln w="9525">
              <a:noFill/>
              <a:round/>
              <a:headEnd/>
              <a:tailEnd/>
            </a:ln>
          </p:spPr>
          <p:txBody>
            <a:bodyPr/>
            <a:lstStyle/>
            <a:p>
              <a:endParaRPr lang="en-US" dirty="0"/>
            </a:p>
          </p:txBody>
        </p:sp>
        <p:sp>
          <p:nvSpPr>
            <p:cNvPr id="15371" name="Freeform 110"/>
            <p:cNvSpPr>
              <a:spLocks noChangeAspect="1"/>
            </p:cNvSpPr>
            <p:nvPr/>
          </p:nvSpPr>
          <p:spPr bwMode="auto">
            <a:xfrm>
              <a:off x="3860" y="3569"/>
              <a:ext cx="194" cy="218"/>
            </a:xfrm>
            <a:custGeom>
              <a:avLst/>
              <a:gdLst>
                <a:gd name="T0" fmla="*/ 194 w 194"/>
                <a:gd name="T1" fmla="*/ 218 h 218"/>
                <a:gd name="T2" fmla="*/ 136 w 194"/>
                <a:gd name="T3" fmla="*/ 218 h 218"/>
                <a:gd name="T4" fmla="*/ 136 w 194"/>
                <a:gd name="T5" fmla="*/ 106 h 218"/>
                <a:gd name="T6" fmla="*/ 136 w 194"/>
                <a:gd name="T7" fmla="*/ 106 h 218"/>
                <a:gd name="T8" fmla="*/ 136 w 194"/>
                <a:gd name="T9" fmla="*/ 88 h 218"/>
                <a:gd name="T10" fmla="*/ 134 w 194"/>
                <a:gd name="T11" fmla="*/ 78 h 218"/>
                <a:gd name="T12" fmla="*/ 132 w 194"/>
                <a:gd name="T13" fmla="*/ 70 h 218"/>
                <a:gd name="T14" fmla="*/ 128 w 194"/>
                <a:gd name="T15" fmla="*/ 64 h 218"/>
                <a:gd name="T16" fmla="*/ 122 w 194"/>
                <a:gd name="T17" fmla="*/ 58 h 218"/>
                <a:gd name="T18" fmla="*/ 112 w 194"/>
                <a:gd name="T19" fmla="*/ 54 h 218"/>
                <a:gd name="T20" fmla="*/ 102 w 194"/>
                <a:gd name="T21" fmla="*/ 52 h 218"/>
                <a:gd name="T22" fmla="*/ 102 w 194"/>
                <a:gd name="T23" fmla="*/ 52 h 218"/>
                <a:gd name="T24" fmla="*/ 90 w 194"/>
                <a:gd name="T25" fmla="*/ 54 h 218"/>
                <a:gd name="T26" fmla="*/ 82 w 194"/>
                <a:gd name="T27" fmla="*/ 56 h 218"/>
                <a:gd name="T28" fmla="*/ 74 w 194"/>
                <a:gd name="T29" fmla="*/ 62 h 218"/>
                <a:gd name="T30" fmla="*/ 68 w 194"/>
                <a:gd name="T31" fmla="*/ 68 h 218"/>
                <a:gd name="T32" fmla="*/ 62 w 194"/>
                <a:gd name="T33" fmla="*/ 76 h 218"/>
                <a:gd name="T34" fmla="*/ 60 w 194"/>
                <a:gd name="T35" fmla="*/ 84 h 218"/>
                <a:gd name="T36" fmla="*/ 58 w 194"/>
                <a:gd name="T37" fmla="*/ 92 h 218"/>
                <a:gd name="T38" fmla="*/ 58 w 194"/>
                <a:gd name="T39" fmla="*/ 102 h 218"/>
                <a:gd name="T40" fmla="*/ 58 w 194"/>
                <a:gd name="T41" fmla="*/ 218 h 218"/>
                <a:gd name="T42" fmla="*/ 0 w 194"/>
                <a:gd name="T43" fmla="*/ 218 h 218"/>
                <a:gd name="T44" fmla="*/ 0 w 194"/>
                <a:gd name="T45" fmla="*/ 6 h 218"/>
                <a:gd name="T46" fmla="*/ 52 w 194"/>
                <a:gd name="T47" fmla="*/ 6 h 218"/>
                <a:gd name="T48" fmla="*/ 54 w 194"/>
                <a:gd name="T49" fmla="*/ 32 h 218"/>
                <a:gd name="T50" fmla="*/ 54 w 194"/>
                <a:gd name="T51" fmla="*/ 32 h 218"/>
                <a:gd name="T52" fmla="*/ 64 w 194"/>
                <a:gd name="T53" fmla="*/ 20 h 218"/>
                <a:gd name="T54" fmla="*/ 78 w 194"/>
                <a:gd name="T55" fmla="*/ 10 h 218"/>
                <a:gd name="T56" fmla="*/ 88 w 194"/>
                <a:gd name="T57" fmla="*/ 6 h 218"/>
                <a:gd name="T58" fmla="*/ 96 w 194"/>
                <a:gd name="T59" fmla="*/ 4 h 218"/>
                <a:gd name="T60" fmla="*/ 106 w 194"/>
                <a:gd name="T61" fmla="*/ 2 h 218"/>
                <a:gd name="T62" fmla="*/ 118 w 194"/>
                <a:gd name="T63" fmla="*/ 0 h 218"/>
                <a:gd name="T64" fmla="*/ 118 w 194"/>
                <a:gd name="T65" fmla="*/ 0 h 218"/>
                <a:gd name="T66" fmla="*/ 138 w 194"/>
                <a:gd name="T67" fmla="*/ 2 h 218"/>
                <a:gd name="T68" fmla="*/ 154 w 194"/>
                <a:gd name="T69" fmla="*/ 8 h 218"/>
                <a:gd name="T70" fmla="*/ 168 w 194"/>
                <a:gd name="T71" fmla="*/ 16 h 218"/>
                <a:gd name="T72" fmla="*/ 178 w 194"/>
                <a:gd name="T73" fmla="*/ 26 h 218"/>
                <a:gd name="T74" fmla="*/ 186 w 194"/>
                <a:gd name="T75" fmla="*/ 40 h 218"/>
                <a:gd name="T76" fmla="*/ 190 w 194"/>
                <a:gd name="T77" fmla="*/ 54 h 218"/>
                <a:gd name="T78" fmla="*/ 194 w 194"/>
                <a:gd name="T79" fmla="*/ 70 h 218"/>
                <a:gd name="T80" fmla="*/ 194 w 194"/>
                <a:gd name="T81" fmla="*/ 86 h 218"/>
                <a:gd name="T82" fmla="*/ 194 w 194"/>
                <a:gd name="T83" fmla="*/ 218 h 21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94"/>
                <a:gd name="T127" fmla="*/ 0 h 218"/>
                <a:gd name="T128" fmla="*/ 194 w 194"/>
                <a:gd name="T129" fmla="*/ 218 h 21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94" h="218">
                  <a:moveTo>
                    <a:pt x="194" y="218"/>
                  </a:moveTo>
                  <a:lnTo>
                    <a:pt x="136" y="218"/>
                  </a:lnTo>
                  <a:lnTo>
                    <a:pt x="136" y="106"/>
                  </a:lnTo>
                  <a:lnTo>
                    <a:pt x="136" y="88"/>
                  </a:lnTo>
                  <a:lnTo>
                    <a:pt x="134" y="78"/>
                  </a:lnTo>
                  <a:lnTo>
                    <a:pt x="132" y="70"/>
                  </a:lnTo>
                  <a:lnTo>
                    <a:pt x="128" y="64"/>
                  </a:lnTo>
                  <a:lnTo>
                    <a:pt x="122" y="58"/>
                  </a:lnTo>
                  <a:lnTo>
                    <a:pt x="112" y="54"/>
                  </a:lnTo>
                  <a:lnTo>
                    <a:pt x="102" y="52"/>
                  </a:lnTo>
                  <a:lnTo>
                    <a:pt x="90" y="54"/>
                  </a:lnTo>
                  <a:lnTo>
                    <a:pt x="82" y="56"/>
                  </a:lnTo>
                  <a:lnTo>
                    <a:pt x="74" y="62"/>
                  </a:lnTo>
                  <a:lnTo>
                    <a:pt x="68" y="68"/>
                  </a:lnTo>
                  <a:lnTo>
                    <a:pt x="62" y="76"/>
                  </a:lnTo>
                  <a:lnTo>
                    <a:pt x="60" y="84"/>
                  </a:lnTo>
                  <a:lnTo>
                    <a:pt x="58" y="92"/>
                  </a:lnTo>
                  <a:lnTo>
                    <a:pt x="58" y="102"/>
                  </a:lnTo>
                  <a:lnTo>
                    <a:pt x="58" y="218"/>
                  </a:lnTo>
                  <a:lnTo>
                    <a:pt x="0" y="218"/>
                  </a:lnTo>
                  <a:lnTo>
                    <a:pt x="0" y="6"/>
                  </a:lnTo>
                  <a:lnTo>
                    <a:pt x="52" y="6"/>
                  </a:lnTo>
                  <a:lnTo>
                    <a:pt x="54" y="32"/>
                  </a:lnTo>
                  <a:lnTo>
                    <a:pt x="64" y="20"/>
                  </a:lnTo>
                  <a:lnTo>
                    <a:pt x="78" y="10"/>
                  </a:lnTo>
                  <a:lnTo>
                    <a:pt x="88" y="6"/>
                  </a:lnTo>
                  <a:lnTo>
                    <a:pt x="96" y="4"/>
                  </a:lnTo>
                  <a:lnTo>
                    <a:pt x="106" y="2"/>
                  </a:lnTo>
                  <a:lnTo>
                    <a:pt x="118" y="0"/>
                  </a:lnTo>
                  <a:lnTo>
                    <a:pt x="138" y="2"/>
                  </a:lnTo>
                  <a:lnTo>
                    <a:pt x="154" y="8"/>
                  </a:lnTo>
                  <a:lnTo>
                    <a:pt x="168" y="16"/>
                  </a:lnTo>
                  <a:lnTo>
                    <a:pt x="178" y="26"/>
                  </a:lnTo>
                  <a:lnTo>
                    <a:pt x="186" y="40"/>
                  </a:lnTo>
                  <a:lnTo>
                    <a:pt x="190" y="54"/>
                  </a:lnTo>
                  <a:lnTo>
                    <a:pt x="194" y="70"/>
                  </a:lnTo>
                  <a:lnTo>
                    <a:pt x="194" y="86"/>
                  </a:lnTo>
                  <a:lnTo>
                    <a:pt x="194" y="218"/>
                  </a:lnTo>
                  <a:close/>
                </a:path>
              </a:pathLst>
            </a:custGeom>
            <a:solidFill>
              <a:srgbClr val="0065A4"/>
            </a:solidFill>
            <a:ln w="9525">
              <a:noFill/>
              <a:round/>
              <a:headEnd/>
              <a:tailEnd/>
            </a:ln>
          </p:spPr>
          <p:txBody>
            <a:bodyPr/>
            <a:lstStyle/>
            <a:p>
              <a:endParaRPr lang="en-US" dirty="0"/>
            </a:p>
          </p:txBody>
        </p:sp>
        <p:sp>
          <p:nvSpPr>
            <p:cNvPr id="15372" name="Freeform 111"/>
            <p:cNvSpPr>
              <a:spLocks noChangeAspect="1"/>
            </p:cNvSpPr>
            <p:nvPr/>
          </p:nvSpPr>
          <p:spPr bwMode="auto">
            <a:xfrm>
              <a:off x="3720" y="3515"/>
              <a:ext cx="114" cy="276"/>
            </a:xfrm>
            <a:custGeom>
              <a:avLst/>
              <a:gdLst>
                <a:gd name="T0" fmla="*/ 114 w 114"/>
                <a:gd name="T1" fmla="*/ 224 h 276"/>
                <a:gd name="T2" fmla="*/ 110 w 114"/>
                <a:gd name="T3" fmla="*/ 272 h 276"/>
                <a:gd name="T4" fmla="*/ 110 w 114"/>
                <a:gd name="T5" fmla="*/ 272 h 276"/>
                <a:gd name="T6" fmla="*/ 90 w 114"/>
                <a:gd name="T7" fmla="*/ 276 h 276"/>
                <a:gd name="T8" fmla="*/ 70 w 114"/>
                <a:gd name="T9" fmla="*/ 276 h 276"/>
                <a:gd name="T10" fmla="*/ 70 w 114"/>
                <a:gd name="T11" fmla="*/ 276 h 276"/>
                <a:gd name="T12" fmla="*/ 50 w 114"/>
                <a:gd name="T13" fmla="*/ 276 h 276"/>
                <a:gd name="T14" fmla="*/ 36 w 114"/>
                <a:gd name="T15" fmla="*/ 272 h 276"/>
                <a:gd name="T16" fmla="*/ 24 w 114"/>
                <a:gd name="T17" fmla="*/ 266 h 276"/>
                <a:gd name="T18" fmla="*/ 14 w 114"/>
                <a:gd name="T19" fmla="*/ 258 h 276"/>
                <a:gd name="T20" fmla="*/ 8 w 114"/>
                <a:gd name="T21" fmla="*/ 248 h 276"/>
                <a:gd name="T22" fmla="*/ 2 w 114"/>
                <a:gd name="T23" fmla="*/ 234 h 276"/>
                <a:gd name="T24" fmla="*/ 0 w 114"/>
                <a:gd name="T25" fmla="*/ 220 h 276"/>
                <a:gd name="T26" fmla="*/ 0 w 114"/>
                <a:gd name="T27" fmla="*/ 202 h 276"/>
                <a:gd name="T28" fmla="*/ 0 w 114"/>
                <a:gd name="T29" fmla="*/ 0 h 276"/>
                <a:gd name="T30" fmla="*/ 58 w 114"/>
                <a:gd name="T31" fmla="*/ 0 h 276"/>
                <a:gd name="T32" fmla="*/ 58 w 114"/>
                <a:gd name="T33" fmla="*/ 60 h 276"/>
                <a:gd name="T34" fmla="*/ 114 w 114"/>
                <a:gd name="T35" fmla="*/ 60 h 276"/>
                <a:gd name="T36" fmla="*/ 110 w 114"/>
                <a:gd name="T37" fmla="*/ 110 h 276"/>
                <a:gd name="T38" fmla="*/ 58 w 114"/>
                <a:gd name="T39" fmla="*/ 110 h 276"/>
                <a:gd name="T40" fmla="*/ 58 w 114"/>
                <a:gd name="T41" fmla="*/ 198 h 276"/>
                <a:gd name="T42" fmla="*/ 58 w 114"/>
                <a:gd name="T43" fmla="*/ 198 h 276"/>
                <a:gd name="T44" fmla="*/ 58 w 114"/>
                <a:gd name="T45" fmla="*/ 210 h 276"/>
                <a:gd name="T46" fmla="*/ 62 w 114"/>
                <a:gd name="T47" fmla="*/ 220 h 276"/>
                <a:gd name="T48" fmla="*/ 66 w 114"/>
                <a:gd name="T49" fmla="*/ 224 h 276"/>
                <a:gd name="T50" fmla="*/ 70 w 114"/>
                <a:gd name="T51" fmla="*/ 226 h 276"/>
                <a:gd name="T52" fmla="*/ 84 w 114"/>
                <a:gd name="T53" fmla="*/ 228 h 276"/>
                <a:gd name="T54" fmla="*/ 84 w 114"/>
                <a:gd name="T55" fmla="*/ 228 h 276"/>
                <a:gd name="T56" fmla="*/ 98 w 114"/>
                <a:gd name="T57" fmla="*/ 228 h 276"/>
                <a:gd name="T58" fmla="*/ 114 w 114"/>
                <a:gd name="T59" fmla="*/ 224 h 276"/>
                <a:gd name="T60" fmla="*/ 114 w 114"/>
                <a:gd name="T61" fmla="*/ 224 h 27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14"/>
                <a:gd name="T94" fmla="*/ 0 h 276"/>
                <a:gd name="T95" fmla="*/ 114 w 114"/>
                <a:gd name="T96" fmla="*/ 276 h 27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14" h="276">
                  <a:moveTo>
                    <a:pt x="114" y="224"/>
                  </a:moveTo>
                  <a:lnTo>
                    <a:pt x="110" y="272"/>
                  </a:lnTo>
                  <a:lnTo>
                    <a:pt x="90" y="276"/>
                  </a:lnTo>
                  <a:lnTo>
                    <a:pt x="70" y="276"/>
                  </a:lnTo>
                  <a:lnTo>
                    <a:pt x="50" y="276"/>
                  </a:lnTo>
                  <a:lnTo>
                    <a:pt x="36" y="272"/>
                  </a:lnTo>
                  <a:lnTo>
                    <a:pt x="24" y="266"/>
                  </a:lnTo>
                  <a:lnTo>
                    <a:pt x="14" y="258"/>
                  </a:lnTo>
                  <a:lnTo>
                    <a:pt x="8" y="248"/>
                  </a:lnTo>
                  <a:lnTo>
                    <a:pt x="2" y="234"/>
                  </a:lnTo>
                  <a:lnTo>
                    <a:pt x="0" y="220"/>
                  </a:lnTo>
                  <a:lnTo>
                    <a:pt x="0" y="202"/>
                  </a:lnTo>
                  <a:lnTo>
                    <a:pt x="0" y="0"/>
                  </a:lnTo>
                  <a:lnTo>
                    <a:pt x="58" y="0"/>
                  </a:lnTo>
                  <a:lnTo>
                    <a:pt x="58" y="60"/>
                  </a:lnTo>
                  <a:lnTo>
                    <a:pt x="114" y="60"/>
                  </a:lnTo>
                  <a:lnTo>
                    <a:pt x="110" y="110"/>
                  </a:lnTo>
                  <a:lnTo>
                    <a:pt x="58" y="110"/>
                  </a:lnTo>
                  <a:lnTo>
                    <a:pt x="58" y="198"/>
                  </a:lnTo>
                  <a:lnTo>
                    <a:pt x="58" y="210"/>
                  </a:lnTo>
                  <a:lnTo>
                    <a:pt x="62" y="220"/>
                  </a:lnTo>
                  <a:lnTo>
                    <a:pt x="66" y="224"/>
                  </a:lnTo>
                  <a:lnTo>
                    <a:pt x="70" y="226"/>
                  </a:lnTo>
                  <a:lnTo>
                    <a:pt x="84" y="228"/>
                  </a:lnTo>
                  <a:lnTo>
                    <a:pt x="98" y="228"/>
                  </a:lnTo>
                  <a:lnTo>
                    <a:pt x="114" y="224"/>
                  </a:lnTo>
                  <a:close/>
                </a:path>
              </a:pathLst>
            </a:custGeom>
            <a:solidFill>
              <a:srgbClr val="0065A4"/>
            </a:solidFill>
            <a:ln w="9525">
              <a:noFill/>
              <a:round/>
              <a:headEnd/>
              <a:tailEnd/>
            </a:ln>
          </p:spPr>
          <p:txBody>
            <a:bodyPr/>
            <a:lstStyle/>
            <a:p>
              <a:endParaRPr lang="en-US" dirty="0"/>
            </a:p>
          </p:txBody>
        </p:sp>
        <p:sp>
          <p:nvSpPr>
            <p:cNvPr id="15373" name="Freeform 112"/>
            <p:cNvSpPr>
              <a:spLocks noChangeAspect="1"/>
            </p:cNvSpPr>
            <p:nvPr/>
          </p:nvSpPr>
          <p:spPr bwMode="auto">
            <a:xfrm>
              <a:off x="3574" y="3575"/>
              <a:ext cx="126" cy="212"/>
            </a:xfrm>
            <a:custGeom>
              <a:avLst/>
              <a:gdLst>
                <a:gd name="T0" fmla="*/ 126 w 126"/>
                <a:gd name="T1" fmla="*/ 0 h 212"/>
                <a:gd name="T2" fmla="*/ 122 w 126"/>
                <a:gd name="T3" fmla="*/ 50 h 212"/>
                <a:gd name="T4" fmla="*/ 106 w 126"/>
                <a:gd name="T5" fmla="*/ 50 h 212"/>
                <a:gd name="T6" fmla="*/ 106 w 126"/>
                <a:gd name="T7" fmla="*/ 50 h 212"/>
                <a:gd name="T8" fmla="*/ 96 w 126"/>
                <a:gd name="T9" fmla="*/ 50 h 212"/>
                <a:gd name="T10" fmla="*/ 86 w 126"/>
                <a:gd name="T11" fmla="*/ 54 h 212"/>
                <a:gd name="T12" fmla="*/ 76 w 126"/>
                <a:gd name="T13" fmla="*/ 60 h 212"/>
                <a:gd name="T14" fmla="*/ 70 w 126"/>
                <a:gd name="T15" fmla="*/ 66 h 212"/>
                <a:gd name="T16" fmla="*/ 64 w 126"/>
                <a:gd name="T17" fmla="*/ 74 h 212"/>
                <a:gd name="T18" fmla="*/ 60 w 126"/>
                <a:gd name="T19" fmla="*/ 82 h 212"/>
                <a:gd name="T20" fmla="*/ 58 w 126"/>
                <a:gd name="T21" fmla="*/ 92 h 212"/>
                <a:gd name="T22" fmla="*/ 58 w 126"/>
                <a:gd name="T23" fmla="*/ 100 h 212"/>
                <a:gd name="T24" fmla="*/ 58 w 126"/>
                <a:gd name="T25" fmla="*/ 212 h 212"/>
                <a:gd name="T26" fmla="*/ 0 w 126"/>
                <a:gd name="T27" fmla="*/ 212 h 212"/>
                <a:gd name="T28" fmla="*/ 0 w 126"/>
                <a:gd name="T29" fmla="*/ 0 h 212"/>
                <a:gd name="T30" fmla="*/ 54 w 126"/>
                <a:gd name="T31" fmla="*/ 0 h 212"/>
                <a:gd name="T32" fmla="*/ 56 w 126"/>
                <a:gd name="T33" fmla="*/ 26 h 212"/>
                <a:gd name="T34" fmla="*/ 56 w 126"/>
                <a:gd name="T35" fmla="*/ 26 h 212"/>
                <a:gd name="T36" fmla="*/ 66 w 126"/>
                <a:gd name="T37" fmla="*/ 14 h 212"/>
                <a:gd name="T38" fmla="*/ 80 w 126"/>
                <a:gd name="T39" fmla="*/ 6 h 212"/>
                <a:gd name="T40" fmla="*/ 94 w 126"/>
                <a:gd name="T41" fmla="*/ 2 h 212"/>
                <a:gd name="T42" fmla="*/ 112 w 126"/>
                <a:gd name="T43" fmla="*/ 0 h 212"/>
                <a:gd name="T44" fmla="*/ 126 w 126"/>
                <a:gd name="T45" fmla="*/ 0 h 2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6"/>
                <a:gd name="T70" fmla="*/ 0 h 212"/>
                <a:gd name="T71" fmla="*/ 126 w 126"/>
                <a:gd name="T72" fmla="*/ 212 h 21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6" h="212">
                  <a:moveTo>
                    <a:pt x="126" y="0"/>
                  </a:moveTo>
                  <a:lnTo>
                    <a:pt x="122" y="50"/>
                  </a:lnTo>
                  <a:lnTo>
                    <a:pt x="106" y="50"/>
                  </a:lnTo>
                  <a:lnTo>
                    <a:pt x="96" y="50"/>
                  </a:lnTo>
                  <a:lnTo>
                    <a:pt x="86" y="54"/>
                  </a:lnTo>
                  <a:lnTo>
                    <a:pt x="76" y="60"/>
                  </a:lnTo>
                  <a:lnTo>
                    <a:pt x="70" y="66"/>
                  </a:lnTo>
                  <a:lnTo>
                    <a:pt x="64" y="74"/>
                  </a:lnTo>
                  <a:lnTo>
                    <a:pt x="60" y="82"/>
                  </a:lnTo>
                  <a:lnTo>
                    <a:pt x="58" y="92"/>
                  </a:lnTo>
                  <a:lnTo>
                    <a:pt x="58" y="100"/>
                  </a:lnTo>
                  <a:lnTo>
                    <a:pt x="58" y="212"/>
                  </a:lnTo>
                  <a:lnTo>
                    <a:pt x="0" y="212"/>
                  </a:lnTo>
                  <a:lnTo>
                    <a:pt x="0" y="0"/>
                  </a:lnTo>
                  <a:lnTo>
                    <a:pt x="54" y="0"/>
                  </a:lnTo>
                  <a:lnTo>
                    <a:pt x="56" y="26"/>
                  </a:lnTo>
                  <a:lnTo>
                    <a:pt x="66" y="14"/>
                  </a:lnTo>
                  <a:lnTo>
                    <a:pt x="80" y="6"/>
                  </a:lnTo>
                  <a:lnTo>
                    <a:pt x="94" y="2"/>
                  </a:lnTo>
                  <a:lnTo>
                    <a:pt x="112" y="0"/>
                  </a:lnTo>
                  <a:lnTo>
                    <a:pt x="126" y="0"/>
                  </a:lnTo>
                  <a:close/>
                </a:path>
              </a:pathLst>
            </a:custGeom>
            <a:solidFill>
              <a:srgbClr val="0065A4"/>
            </a:solidFill>
            <a:ln w="9525">
              <a:noFill/>
              <a:round/>
              <a:headEnd/>
              <a:tailEnd/>
            </a:ln>
          </p:spPr>
          <p:txBody>
            <a:bodyPr/>
            <a:lstStyle/>
            <a:p>
              <a:endParaRPr lang="en-US" dirty="0"/>
            </a:p>
          </p:txBody>
        </p:sp>
        <p:sp>
          <p:nvSpPr>
            <p:cNvPr id="15374" name="Freeform 113"/>
            <p:cNvSpPr>
              <a:spLocks noChangeAspect="1"/>
            </p:cNvSpPr>
            <p:nvPr/>
          </p:nvSpPr>
          <p:spPr bwMode="auto">
            <a:xfrm>
              <a:off x="3020" y="3469"/>
              <a:ext cx="294" cy="326"/>
            </a:xfrm>
            <a:custGeom>
              <a:avLst/>
              <a:gdLst>
                <a:gd name="T0" fmla="*/ 294 w 294"/>
                <a:gd name="T1" fmla="*/ 296 h 326"/>
                <a:gd name="T2" fmla="*/ 234 w 294"/>
                <a:gd name="T3" fmla="*/ 320 h 326"/>
                <a:gd name="T4" fmla="*/ 202 w 294"/>
                <a:gd name="T5" fmla="*/ 326 h 326"/>
                <a:gd name="T6" fmla="*/ 164 w 294"/>
                <a:gd name="T7" fmla="*/ 326 h 326"/>
                <a:gd name="T8" fmla="*/ 148 w 294"/>
                <a:gd name="T9" fmla="*/ 326 h 326"/>
                <a:gd name="T10" fmla="*/ 114 w 294"/>
                <a:gd name="T11" fmla="*/ 320 h 326"/>
                <a:gd name="T12" fmla="*/ 84 w 294"/>
                <a:gd name="T13" fmla="*/ 308 h 326"/>
                <a:gd name="T14" fmla="*/ 58 w 294"/>
                <a:gd name="T15" fmla="*/ 292 h 326"/>
                <a:gd name="T16" fmla="*/ 36 w 294"/>
                <a:gd name="T17" fmla="*/ 272 h 326"/>
                <a:gd name="T18" fmla="*/ 20 w 294"/>
                <a:gd name="T19" fmla="*/ 246 h 326"/>
                <a:gd name="T20" fmla="*/ 8 w 294"/>
                <a:gd name="T21" fmla="*/ 216 h 326"/>
                <a:gd name="T22" fmla="*/ 2 w 294"/>
                <a:gd name="T23" fmla="*/ 182 h 326"/>
                <a:gd name="T24" fmla="*/ 0 w 294"/>
                <a:gd name="T25" fmla="*/ 164 h 326"/>
                <a:gd name="T26" fmla="*/ 4 w 294"/>
                <a:gd name="T27" fmla="*/ 128 h 326"/>
                <a:gd name="T28" fmla="*/ 12 w 294"/>
                <a:gd name="T29" fmla="*/ 96 h 326"/>
                <a:gd name="T30" fmla="*/ 28 w 294"/>
                <a:gd name="T31" fmla="*/ 68 h 326"/>
                <a:gd name="T32" fmla="*/ 48 w 294"/>
                <a:gd name="T33" fmla="*/ 44 h 326"/>
                <a:gd name="T34" fmla="*/ 72 w 294"/>
                <a:gd name="T35" fmla="*/ 26 h 326"/>
                <a:gd name="T36" fmla="*/ 100 w 294"/>
                <a:gd name="T37" fmla="*/ 12 h 326"/>
                <a:gd name="T38" fmla="*/ 130 w 294"/>
                <a:gd name="T39" fmla="*/ 2 h 326"/>
                <a:gd name="T40" fmla="*/ 164 w 294"/>
                <a:gd name="T41" fmla="*/ 0 h 326"/>
                <a:gd name="T42" fmla="*/ 182 w 294"/>
                <a:gd name="T43" fmla="*/ 0 h 326"/>
                <a:gd name="T44" fmla="*/ 216 w 294"/>
                <a:gd name="T45" fmla="*/ 4 h 326"/>
                <a:gd name="T46" fmla="*/ 248 w 294"/>
                <a:gd name="T47" fmla="*/ 14 h 326"/>
                <a:gd name="T48" fmla="*/ 276 w 294"/>
                <a:gd name="T49" fmla="*/ 30 h 326"/>
                <a:gd name="T50" fmla="*/ 250 w 294"/>
                <a:gd name="T51" fmla="*/ 82 h 326"/>
                <a:gd name="T52" fmla="*/ 232 w 294"/>
                <a:gd name="T53" fmla="*/ 70 h 326"/>
                <a:gd name="T54" fmla="*/ 188 w 294"/>
                <a:gd name="T55" fmla="*/ 56 h 326"/>
                <a:gd name="T56" fmla="*/ 162 w 294"/>
                <a:gd name="T57" fmla="*/ 56 h 326"/>
                <a:gd name="T58" fmla="*/ 122 w 294"/>
                <a:gd name="T59" fmla="*/ 64 h 326"/>
                <a:gd name="T60" fmla="*/ 90 w 294"/>
                <a:gd name="T61" fmla="*/ 86 h 326"/>
                <a:gd name="T62" fmla="*/ 72 w 294"/>
                <a:gd name="T63" fmla="*/ 120 h 326"/>
                <a:gd name="T64" fmla="*/ 64 w 294"/>
                <a:gd name="T65" fmla="*/ 160 h 326"/>
                <a:gd name="T66" fmla="*/ 66 w 294"/>
                <a:gd name="T67" fmla="*/ 184 h 326"/>
                <a:gd name="T68" fmla="*/ 80 w 294"/>
                <a:gd name="T69" fmla="*/ 224 h 326"/>
                <a:gd name="T70" fmla="*/ 106 w 294"/>
                <a:gd name="T71" fmla="*/ 254 h 326"/>
                <a:gd name="T72" fmla="*/ 144 w 294"/>
                <a:gd name="T73" fmla="*/ 270 h 326"/>
                <a:gd name="T74" fmla="*/ 166 w 294"/>
                <a:gd name="T75" fmla="*/ 272 h 326"/>
                <a:gd name="T76" fmla="*/ 204 w 294"/>
                <a:gd name="T77" fmla="*/ 270 h 326"/>
                <a:gd name="T78" fmla="*/ 234 w 294"/>
                <a:gd name="T79" fmla="*/ 260 h 326"/>
                <a:gd name="T80" fmla="*/ 170 w 294"/>
                <a:gd name="T81" fmla="*/ 194 h 326"/>
                <a:gd name="T82" fmla="*/ 294 w 294"/>
                <a:gd name="T83" fmla="*/ 140 h 32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26"/>
                <a:gd name="T128" fmla="*/ 294 w 294"/>
                <a:gd name="T129" fmla="*/ 326 h 32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26">
                  <a:moveTo>
                    <a:pt x="294" y="296"/>
                  </a:moveTo>
                  <a:lnTo>
                    <a:pt x="294" y="296"/>
                  </a:lnTo>
                  <a:lnTo>
                    <a:pt x="266" y="310"/>
                  </a:lnTo>
                  <a:lnTo>
                    <a:pt x="234" y="320"/>
                  </a:lnTo>
                  <a:lnTo>
                    <a:pt x="218" y="322"/>
                  </a:lnTo>
                  <a:lnTo>
                    <a:pt x="202" y="326"/>
                  </a:lnTo>
                  <a:lnTo>
                    <a:pt x="184" y="326"/>
                  </a:lnTo>
                  <a:lnTo>
                    <a:pt x="164" y="326"/>
                  </a:lnTo>
                  <a:lnTo>
                    <a:pt x="148" y="326"/>
                  </a:lnTo>
                  <a:lnTo>
                    <a:pt x="130" y="324"/>
                  </a:lnTo>
                  <a:lnTo>
                    <a:pt x="114" y="320"/>
                  </a:lnTo>
                  <a:lnTo>
                    <a:pt x="98" y="314"/>
                  </a:lnTo>
                  <a:lnTo>
                    <a:pt x="84" y="308"/>
                  </a:lnTo>
                  <a:lnTo>
                    <a:pt x="70" y="300"/>
                  </a:lnTo>
                  <a:lnTo>
                    <a:pt x="58" y="292"/>
                  </a:lnTo>
                  <a:lnTo>
                    <a:pt x="46" y="282"/>
                  </a:lnTo>
                  <a:lnTo>
                    <a:pt x="36" y="272"/>
                  </a:lnTo>
                  <a:lnTo>
                    <a:pt x="28" y="258"/>
                  </a:lnTo>
                  <a:lnTo>
                    <a:pt x="20" y="246"/>
                  </a:lnTo>
                  <a:lnTo>
                    <a:pt x="12" y="232"/>
                  </a:lnTo>
                  <a:lnTo>
                    <a:pt x="8" y="216"/>
                  </a:lnTo>
                  <a:lnTo>
                    <a:pt x="4" y="200"/>
                  </a:lnTo>
                  <a:lnTo>
                    <a:pt x="2" y="182"/>
                  </a:lnTo>
                  <a:lnTo>
                    <a:pt x="0" y="164"/>
                  </a:lnTo>
                  <a:lnTo>
                    <a:pt x="2" y="146"/>
                  </a:lnTo>
                  <a:lnTo>
                    <a:pt x="4" y="128"/>
                  </a:lnTo>
                  <a:lnTo>
                    <a:pt x="8" y="112"/>
                  </a:lnTo>
                  <a:lnTo>
                    <a:pt x="12" y="96"/>
                  </a:lnTo>
                  <a:lnTo>
                    <a:pt x="20" y="82"/>
                  </a:lnTo>
                  <a:lnTo>
                    <a:pt x="28" y="68"/>
                  </a:lnTo>
                  <a:lnTo>
                    <a:pt x="36" y="56"/>
                  </a:lnTo>
                  <a:lnTo>
                    <a:pt x="48" y="44"/>
                  </a:lnTo>
                  <a:lnTo>
                    <a:pt x="58" y="34"/>
                  </a:lnTo>
                  <a:lnTo>
                    <a:pt x="72" y="26"/>
                  </a:lnTo>
                  <a:lnTo>
                    <a:pt x="84" y="18"/>
                  </a:lnTo>
                  <a:lnTo>
                    <a:pt x="100" y="12"/>
                  </a:lnTo>
                  <a:lnTo>
                    <a:pt x="114" y="6"/>
                  </a:lnTo>
                  <a:lnTo>
                    <a:pt x="130" y="2"/>
                  </a:lnTo>
                  <a:lnTo>
                    <a:pt x="148" y="0"/>
                  </a:lnTo>
                  <a:lnTo>
                    <a:pt x="164" y="0"/>
                  </a:lnTo>
                  <a:lnTo>
                    <a:pt x="182" y="0"/>
                  </a:lnTo>
                  <a:lnTo>
                    <a:pt x="200" y="2"/>
                  </a:lnTo>
                  <a:lnTo>
                    <a:pt x="216" y="4"/>
                  </a:lnTo>
                  <a:lnTo>
                    <a:pt x="232" y="8"/>
                  </a:lnTo>
                  <a:lnTo>
                    <a:pt x="248" y="14"/>
                  </a:lnTo>
                  <a:lnTo>
                    <a:pt x="262" y="22"/>
                  </a:lnTo>
                  <a:lnTo>
                    <a:pt x="276" y="30"/>
                  </a:lnTo>
                  <a:lnTo>
                    <a:pt x="290" y="40"/>
                  </a:lnTo>
                  <a:lnTo>
                    <a:pt x="250" y="82"/>
                  </a:lnTo>
                  <a:lnTo>
                    <a:pt x="232" y="70"/>
                  </a:lnTo>
                  <a:lnTo>
                    <a:pt x="212" y="62"/>
                  </a:lnTo>
                  <a:lnTo>
                    <a:pt x="188" y="56"/>
                  </a:lnTo>
                  <a:lnTo>
                    <a:pt x="162" y="56"/>
                  </a:lnTo>
                  <a:lnTo>
                    <a:pt x="140" y="58"/>
                  </a:lnTo>
                  <a:lnTo>
                    <a:pt x="122" y="64"/>
                  </a:lnTo>
                  <a:lnTo>
                    <a:pt x="104" y="74"/>
                  </a:lnTo>
                  <a:lnTo>
                    <a:pt x="90" y="86"/>
                  </a:lnTo>
                  <a:lnTo>
                    <a:pt x="80" y="102"/>
                  </a:lnTo>
                  <a:lnTo>
                    <a:pt x="72" y="120"/>
                  </a:lnTo>
                  <a:lnTo>
                    <a:pt x="66" y="140"/>
                  </a:lnTo>
                  <a:lnTo>
                    <a:pt x="64" y="160"/>
                  </a:lnTo>
                  <a:lnTo>
                    <a:pt x="66" y="184"/>
                  </a:lnTo>
                  <a:lnTo>
                    <a:pt x="72" y="206"/>
                  </a:lnTo>
                  <a:lnTo>
                    <a:pt x="80" y="224"/>
                  </a:lnTo>
                  <a:lnTo>
                    <a:pt x="92" y="240"/>
                  </a:lnTo>
                  <a:lnTo>
                    <a:pt x="106" y="254"/>
                  </a:lnTo>
                  <a:lnTo>
                    <a:pt x="124" y="262"/>
                  </a:lnTo>
                  <a:lnTo>
                    <a:pt x="144" y="270"/>
                  </a:lnTo>
                  <a:lnTo>
                    <a:pt x="166" y="272"/>
                  </a:lnTo>
                  <a:lnTo>
                    <a:pt x="186" y="272"/>
                  </a:lnTo>
                  <a:lnTo>
                    <a:pt x="204" y="270"/>
                  </a:lnTo>
                  <a:lnTo>
                    <a:pt x="220" y="266"/>
                  </a:lnTo>
                  <a:lnTo>
                    <a:pt x="234" y="260"/>
                  </a:lnTo>
                  <a:lnTo>
                    <a:pt x="234" y="194"/>
                  </a:lnTo>
                  <a:lnTo>
                    <a:pt x="170" y="194"/>
                  </a:lnTo>
                  <a:lnTo>
                    <a:pt x="174" y="140"/>
                  </a:lnTo>
                  <a:lnTo>
                    <a:pt x="294" y="140"/>
                  </a:lnTo>
                  <a:lnTo>
                    <a:pt x="294" y="296"/>
                  </a:lnTo>
                  <a:close/>
                </a:path>
              </a:pathLst>
            </a:custGeom>
            <a:solidFill>
              <a:srgbClr val="0065A4"/>
            </a:solidFill>
            <a:ln w="9525">
              <a:noFill/>
              <a:round/>
              <a:headEnd/>
              <a:tailEnd/>
            </a:ln>
          </p:spPr>
          <p:txBody>
            <a:bodyPr/>
            <a:lstStyle/>
            <a:p>
              <a:endParaRPr lang="en-US" dirty="0"/>
            </a:p>
          </p:txBody>
        </p:sp>
        <p:sp>
          <p:nvSpPr>
            <p:cNvPr id="15375" name="Freeform 114"/>
            <p:cNvSpPr>
              <a:spLocks noChangeAspect="1" noEditPoints="1"/>
            </p:cNvSpPr>
            <p:nvPr/>
          </p:nvSpPr>
          <p:spPr bwMode="auto">
            <a:xfrm>
              <a:off x="4080" y="3569"/>
              <a:ext cx="216" cy="224"/>
            </a:xfrm>
            <a:custGeom>
              <a:avLst/>
              <a:gdLst>
                <a:gd name="T0" fmla="*/ 58 w 216"/>
                <a:gd name="T1" fmla="*/ 132 h 224"/>
                <a:gd name="T2" fmla="*/ 60 w 216"/>
                <a:gd name="T3" fmla="*/ 142 h 224"/>
                <a:gd name="T4" fmla="*/ 70 w 216"/>
                <a:gd name="T5" fmla="*/ 158 h 224"/>
                <a:gd name="T6" fmla="*/ 84 w 216"/>
                <a:gd name="T7" fmla="*/ 170 h 224"/>
                <a:gd name="T8" fmla="*/ 102 w 216"/>
                <a:gd name="T9" fmla="*/ 176 h 224"/>
                <a:gd name="T10" fmla="*/ 112 w 216"/>
                <a:gd name="T11" fmla="*/ 176 h 224"/>
                <a:gd name="T12" fmla="*/ 144 w 216"/>
                <a:gd name="T13" fmla="*/ 172 h 224"/>
                <a:gd name="T14" fmla="*/ 170 w 216"/>
                <a:gd name="T15" fmla="*/ 150 h 224"/>
                <a:gd name="T16" fmla="*/ 208 w 216"/>
                <a:gd name="T17" fmla="*/ 180 h 224"/>
                <a:gd name="T18" fmla="*/ 188 w 216"/>
                <a:gd name="T19" fmla="*/ 200 h 224"/>
                <a:gd name="T20" fmla="*/ 164 w 216"/>
                <a:gd name="T21" fmla="*/ 214 h 224"/>
                <a:gd name="T22" fmla="*/ 140 w 216"/>
                <a:gd name="T23" fmla="*/ 222 h 224"/>
                <a:gd name="T24" fmla="*/ 112 w 216"/>
                <a:gd name="T25" fmla="*/ 224 h 224"/>
                <a:gd name="T26" fmla="*/ 90 w 216"/>
                <a:gd name="T27" fmla="*/ 222 h 224"/>
                <a:gd name="T28" fmla="*/ 50 w 216"/>
                <a:gd name="T29" fmla="*/ 206 h 224"/>
                <a:gd name="T30" fmla="*/ 20 w 216"/>
                <a:gd name="T31" fmla="*/ 178 h 224"/>
                <a:gd name="T32" fmla="*/ 2 w 216"/>
                <a:gd name="T33" fmla="*/ 136 h 224"/>
                <a:gd name="T34" fmla="*/ 0 w 216"/>
                <a:gd name="T35" fmla="*/ 112 h 224"/>
                <a:gd name="T36" fmla="*/ 8 w 216"/>
                <a:gd name="T37" fmla="*/ 66 h 224"/>
                <a:gd name="T38" fmla="*/ 32 w 216"/>
                <a:gd name="T39" fmla="*/ 32 h 224"/>
                <a:gd name="T40" fmla="*/ 68 w 216"/>
                <a:gd name="T41" fmla="*/ 8 h 224"/>
                <a:gd name="T42" fmla="*/ 110 w 216"/>
                <a:gd name="T43" fmla="*/ 0 h 224"/>
                <a:gd name="T44" fmla="*/ 134 w 216"/>
                <a:gd name="T45" fmla="*/ 2 h 224"/>
                <a:gd name="T46" fmla="*/ 174 w 216"/>
                <a:gd name="T47" fmla="*/ 18 h 224"/>
                <a:gd name="T48" fmla="*/ 200 w 216"/>
                <a:gd name="T49" fmla="*/ 46 h 224"/>
                <a:gd name="T50" fmla="*/ 214 w 216"/>
                <a:gd name="T51" fmla="*/ 90 h 224"/>
                <a:gd name="T52" fmla="*/ 216 w 216"/>
                <a:gd name="T53" fmla="*/ 132 h 224"/>
                <a:gd name="T54" fmla="*/ 158 w 216"/>
                <a:gd name="T55" fmla="*/ 88 h 224"/>
                <a:gd name="T56" fmla="*/ 154 w 216"/>
                <a:gd name="T57" fmla="*/ 70 h 224"/>
                <a:gd name="T58" fmla="*/ 144 w 216"/>
                <a:gd name="T59" fmla="*/ 56 h 224"/>
                <a:gd name="T60" fmla="*/ 128 w 216"/>
                <a:gd name="T61" fmla="*/ 48 h 224"/>
                <a:gd name="T62" fmla="*/ 108 w 216"/>
                <a:gd name="T63" fmla="*/ 46 h 224"/>
                <a:gd name="T64" fmla="*/ 98 w 216"/>
                <a:gd name="T65" fmla="*/ 46 h 224"/>
                <a:gd name="T66" fmla="*/ 82 w 216"/>
                <a:gd name="T67" fmla="*/ 52 h 224"/>
                <a:gd name="T68" fmla="*/ 68 w 216"/>
                <a:gd name="T69" fmla="*/ 64 h 224"/>
                <a:gd name="T70" fmla="*/ 60 w 216"/>
                <a:gd name="T71" fmla="*/ 80 h 224"/>
                <a:gd name="T72" fmla="*/ 158 w 216"/>
                <a:gd name="T73" fmla="*/ 88 h 22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16"/>
                <a:gd name="T112" fmla="*/ 0 h 224"/>
                <a:gd name="T113" fmla="*/ 216 w 216"/>
                <a:gd name="T114" fmla="*/ 224 h 22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16" h="224">
                  <a:moveTo>
                    <a:pt x="216" y="132"/>
                  </a:moveTo>
                  <a:lnTo>
                    <a:pt x="58" y="132"/>
                  </a:lnTo>
                  <a:lnTo>
                    <a:pt x="60" y="142"/>
                  </a:lnTo>
                  <a:lnTo>
                    <a:pt x="64" y="150"/>
                  </a:lnTo>
                  <a:lnTo>
                    <a:pt x="70" y="158"/>
                  </a:lnTo>
                  <a:lnTo>
                    <a:pt x="76" y="164"/>
                  </a:lnTo>
                  <a:lnTo>
                    <a:pt x="84" y="170"/>
                  </a:lnTo>
                  <a:lnTo>
                    <a:pt x="92" y="174"/>
                  </a:lnTo>
                  <a:lnTo>
                    <a:pt x="102" y="176"/>
                  </a:lnTo>
                  <a:lnTo>
                    <a:pt x="112" y="176"/>
                  </a:lnTo>
                  <a:lnTo>
                    <a:pt x="128" y="176"/>
                  </a:lnTo>
                  <a:lnTo>
                    <a:pt x="144" y="172"/>
                  </a:lnTo>
                  <a:lnTo>
                    <a:pt x="156" y="162"/>
                  </a:lnTo>
                  <a:lnTo>
                    <a:pt x="170" y="150"/>
                  </a:lnTo>
                  <a:lnTo>
                    <a:pt x="208" y="180"/>
                  </a:lnTo>
                  <a:lnTo>
                    <a:pt x="198" y="190"/>
                  </a:lnTo>
                  <a:lnTo>
                    <a:pt x="188" y="200"/>
                  </a:lnTo>
                  <a:lnTo>
                    <a:pt x="176" y="208"/>
                  </a:lnTo>
                  <a:lnTo>
                    <a:pt x="164" y="214"/>
                  </a:lnTo>
                  <a:lnTo>
                    <a:pt x="152" y="218"/>
                  </a:lnTo>
                  <a:lnTo>
                    <a:pt x="140" y="222"/>
                  </a:lnTo>
                  <a:lnTo>
                    <a:pt x="126" y="224"/>
                  </a:lnTo>
                  <a:lnTo>
                    <a:pt x="112" y="224"/>
                  </a:lnTo>
                  <a:lnTo>
                    <a:pt x="90" y="222"/>
                  </a:lnTo>
                  <a:lnTo>
                    <a:pt x="68" y="216"/>
                  </a:lnTo>
                  <a:lnTo>
                    <a:pt x="50" y="206"/>
                  </a:lnTo>
                  <a:lnTo>
                    <a:pt x="32" y="194"/>
                  </a:lnTo>
                  <a:lnTo>
                    <a:pt x="20" y="178"/>
                  </a:lnTo>
                  <a:lnTo>
                    <a:pt x="10" y="158"/>
                  </a:lnTo>
                  <a:lnTo>
                    <a:pt x="2" y="136"/>
                  </a:lnTo>
                  <a:lnTo>
                    <a:pt x="0" y="112"/>
                  </a:lnTo>
                  <a:lnTo>
                    <a:pt x="2" y="88"/>
                  </a:lnTo>
                  <a:lnTo>
                    <a:pt x="8" y="66"/>
                  </a:lnTo>
                  <a:lnTo>
                    <a:pt x="18" y="48"/>
                  </a:lnTo>
                  <a:lnTo>
                    <a:pt x="32" y="32"/>
                  </a:lnTo>
                  <a:lnTo>
                    <a:pt x="48" y="18"/>
                  </a:lnTo>
                  <a:lnTo>
                    <a:pt x="68" y="8"/>
                  </a:lnTo>
                  <a:lnTo>
                    <a:pt x="88" y="2"/>
                  </a:lnTo>
                  <a:lnTo>
                    <a:pt x="110" y="0"/>
                  </a:lnTo>
                  <a:lnTo>
                    <a:pt x="134" y="2"/>
                  </a:lnTo>
                  <a:lnTo>
                    <a:pt x="156" y="8"/>
                  </a:lnTo>
                  <a:lnTo>
                    <a:pt x="174" y="18"/>
                  </a:lnTo>
                  <a:lnTo>
                    <a:pt x="190" y="30"/>
                  </a:lnTo>
                  <a:lnTo>
                    <a:pt x="200" y="46"/>
                  </a:lnTo>
                  <a:lnTo>
                    <a:pt x="210" y="66"/>
                  </a:lnTo>
                  <a:lnTo>
                    <a:pt x="214" y="90"/>
                  </a:lnTo>
                  <a:lnTo>
                    <a:pt x="216" y="116"/>
                  </a:lnTo>
                  <a:lnTo>
                    <a:pt x="216" y="132"/>
                  </a:lnTo>
                  <a:close/>
                  <a:moveTo>
                    <a:pt x="158" y="88"/>
                  </a:moveTo>
                  <a:lnTo>
                    <a:pt x="158" y="88"/>
                  </a:lnTo>
                  <a:lnTo>
                    <a:pt x="158" y="78"/>
                  </a:lnTo>
                  <a:lnTo>
                    <a:pt x="154" y="70"/>
                  </a:lnTo>
                  <a:lnTo>
                    <a:pt x="150" y="62"/>
                  </a:lnTo>
                  <a:lnTo>
                    <a:pt x="144" y="56"/>
                  </a:lnTo>
                  <a:lnTo>
                    <a:pt x="136" y="52"/>
                  </a:lnTo>
                  <a:lnTo>
                    <a:pt x="128" y="48"/>
                  </a:lnTo>
                  <a:lnTo>
                    <a:pt x="120" y="46"/>
                  </a:lnTo>
                  <a:lnTo>
                    <a:pt x="108" y="46"/>
                  </a:lnTo>
                  <a:lnTo>
                    <a:pt x="98" y="46"/>
                  </a:lnTo>
                  <a:lnTo>
                    <a:pt x="90" y="48"/>
                  </a:lnTo>
                  <a:lnTo>
                    <a:pt x="82" y="52"/>
                  </a:lnTo>
                  <a:lnTo>
                    <a:pt x="74" y="58"/>
                  </a:lnTo>
                  <a:lnTo>
                    <a:pt x="68" y="64"/>
                  </a:lnTo>
                  <a:lnTo>
                    <a:pt x="64" y="72"/>
                  </a:lnTo>
                  <a:lnTo>
                    <a:pt x="60" y="80"/>
                  </a:lnTo>
                  <a:lnTo>
                    <a:pt x="58" y="88"/>
                  </a:lnTo>
                  <a:lnTo>
                    <a:pt x="158" y="88"/>
                  </a:lnTo>
                  <a:close/>
                </a:path>
              </a:pathLst>
            </a:custGeom>
            <a:solidFill>
              <a:srgbClr val="0065A4"/>
            </a:solidFill>
            <a:ln w="9525">
              <a:noFill/>
              <a:round/>
              <a:headEnd/>
              <a:tailEnd/>
            </a:ln>
          </p:spPr>
          <p:txBody>
            <a:bodyPr/>
            <a:lstStyle/>
            <a:p>
              <a:endParaRPr lang="en-US" dirty="0"/>
            </a:p>
          </p:txBody>
        </p:sp>
        <p:sp>
          <p:nvSpPr>
            <p:cNvPr id="15376" name="Freeform 115"/>
            <p:cNvSpPr>
              <a:spLocks noChangeAspect="1" noEditPoints="1"/>
            </p:cNvSpPr>
            <p:nvPr/>
          </p:nvSpPr>
          <p:spPr bwMode="auto">
            <a:xfrm>
              <a:off x="3342" y="3569"/>
              <a:ext cx="196" cy="224"/>
            </a:xfrm>
            <a:custGeom>
              <a:avLst/>
              <a:gdLst>
                <a:gd name="T0" fmla="*/ 196 w 196"/>
                <a:gd name="T1" fmla="*/ 218 h 224"/>
                <a:gd name="T2" fmla="*/ 144 w 196"/>
                <a:gd name="T3" fmla="*/ 198 h 224"/>
                <a:gd name="T4" fmla="*/ 138 w 196"/>
                <a:gd name="T5" fmla="*/ 204 h 224"/>
                <a:gd name="T6" fmla="*/ 114 w 196"/>
                <a:gd name="T7" fmla="*/ 218 h 224"/>
                <a:gd name="T8" fmla="*/ 78 w 196"/>
                <a:gd name="T9" fmla="*/ 224 h 224"/>
                <a:gd name="T10" fmla="*/ 62 w 196"/>
                <a:gd name="T11" fmla="*/ 224 h 224"/>
                <a:gd name="T12" fmla="*/ 36 w 196"/>
                <a:gd name="T13" fmla="*/ 216 h 224"/>
                <a:gd name="T14" fmla="*/ 14 w 196"/>
                <a:gd name="T15" fmla="*/ 200 h 224"/>
                <a:gd name="T16" fmla="*/ 2 w 196"/>
                <a:gd name="T17" fmla="*/ 176 h 224"/>
                <a:gd name="T18" fmla="*/ 0 w 196"/>
                <a:gd name="T19" fmla="*/ 160 h 224"/>
                <a:gd name="T20" fmla="*/ 4 w 196"/>
                <a:gd name="T21" fmla="*/ 136 h 224"/>
                <a:gd name="T22" fmla="*/ 12 w 196"/>
                <a:gd name="T23" fmla="*/ 118 h 224"/>
                <a:gd name="T24" fmla="*/ 28 w 196"/>
                <a:gd name="T25" fmla="*/ 104 h 224"/>
                <a:gd name="T26" fmla="*/ 46 w 196"/>
                <a:gd name="T27" fmla="*/ 96 h 224"/>
                <a:gd name="T28" fmla="*/ 88 w 196"/>
                <a:gd name="T29" fmla="*/ 86 h 224"/>
                <a:gd name="T30" fmla="*/ 130 w 196"/>
                <a:gd name="T31" fmla="*/ 84 h 224"/>
                <a:gd name="T32" fmla="*/ 140 w 196"/>
                <a:gd name="T33" fmla="*/ 82 h 224"/>
                <a:gd name="T34" fmla="*/ 140 w 196"/>
                <a:gd name="T35" fmla="*/ 72 h 224"/>
                <a:gd name="T36" fmla="*/ 134 w 196"/>
                <a:gd name="T37" fmla="*/ 60 h 224"/>
                <a:gd name="T38" fmla="*/ 124 w 196"/>
                <a:gd name="T39" fmla="*/ 50 h 224"/>
                <a:gd name="T40" fmla="*/ 106 w 196"/>
                <a:gd name="T41" fmla="*/ 46 h 224"/>
                <a:gd name="T42" fmla="*/ 96 w 196"/>
                <a:gd name="T43" fmla="*/ 46 h 224"/>
                <a:gd name="T44" fmla="*/ 66 w 196"/>
                <a:gd name="T45" fmla="*/ 52 h 224"/>
                <a:gd name="T46" fmla="*/ 40 w 196"/>
                <a:gd name="T47" fmla="*/ 68 h 224"/>
                <a:gd name="T48" fmla="*/ 6 w 196"/>
                <a:gd name="T49" fmla="*/ 34 h 224"/>
                <a:gd name="T50" fmla="*/ 28 w 196"/>
                <a:gd name="T51" fmla="*/ 18 h 224"/>
                <a:gd name="T52" fmla="*/ 76 w 196"/>
                <a:gd name="T53" fmla="*/ 2 h 224"/>
                <a:gd name="T54" fmla="*/ 100 w 196"/>
                <a:gd name="T55" fmla="*/ 0 h 224"/>
                <a:gd name="T56" fmla="*/ 144 w 196"/>
                <a:gd name="T57" fmla="*/ 6 h 224"/>
                <a:gd name="T58" fmla="*/ 174 w 196"/>
                <a:gd name="T59" fmla="*/ 22 h 224"/>
                <a:gd name="T60" fmla="*/ 190 w 196"/>
                <a:gd name="T61" fmla="*/ 46 h 224"/>
                <a:gd name="T62" fmla="*/ 196 w 196"/>
                <a:gd name="T63" fmla="*/ 80 h 224"/>
                <a:gd name="T64" fmla="*/ 140 w 196"/>
                <a:gd name="T65" fmla="*/ 126 h 224"/>
                <a:gd name="T66" fmla="*/ 132 w 196"/>
                <a:gd name="T67" fmla="*/ 126 h 224"/>
                <a:gd name="T68" fmla="*/ 96 w 196"/>
                <a:gd name="T69" fmla="*/ 128 h 224"/>
                <a:gd name="T70" fmla="*/ 74 w 196"/>
                <a:gd name="T71" fmla="*/ 134 h 224"/>
                <a:gd name="T72" fmla="*/ 60 w 196"/>
                <a:gd name="T73" fmla="*/ 146 h 224"/>
                <a:gd name="T74" fmla="*/ 58 w 196"/>
                <a:gd name="T75" fmla="*/ 156 h 224"/>
                <a:gd name="T76" fmla="*/ 62 w 196"/>
                <a:gd name="T77" fmla="*/ 168 h 224"/>
                <a:gd name="T78" fmla="*/ 70 w 196"/>
                <a:gd name="T79" fmla="*/ 176 h 224"/>
                <a:gd name="T80" fmla="*/ 84 w 196"/>
                <a:gd name="T81" fmla="*/ 180 h 224"/>
                <a:gd name="T82" fmla="*/ 114 w 196"/>
                <a:gd name="T83" fmla="*/ 174 h 224"/>
                <a:gd name="T84" fmla="*/ 128 w 196"/>
                <a:gd name="T85" fmla="*/ 164 h 224"/>
                <a:gd name="T86" fmla="*/ 138 w 196"/>
                <a:gd name="T87" fmla="*/ 152 h 224"/>
                <a:gd name="T88" fmla="*/ 140 w 196"/>
                <a:gd name="T89" fmla="*/ 134 h 22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96"/>
                <a:gd name="T136" fmla="*/ 0 h 224"/>
                <a:gd name="T137" fmla="*/ 196 w 196"/>
                <a:gd name="T138" fmla="*/ 224 h 22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96" h="224">
                  <a:moveTo>
                    <a:pt x="196" y="80"/>
                  </a:moveTo>
                  <a:lnTo>
                    <a:pt x="196" y="218"/>
                  </a:lnTo>
                  <a:lnTo>
                    <a:pt x="146" y="218"/>
                  </a:lnTo>
                  <a:lnTo>
                    <a:pt x="144" y="198"/>
                  </a:lnTo>
                  <a:lnTo>
                    <a:pt x="138" y="204"/>
                  </a:lnTo>
                  <a:lnTo>
                    <a:pt x="130" y="210"/>
                  </a:lnTo>
                  <a:lnTo>
                    <a:pt x="114" y="218"/>
                  </a:lnTo>
                  <a:lnTo>
                    <a:pt x="96" y="222"/>
                  </a:lnTo>
                  <a:lnTo>
                    <a:pt x="78" y="224"/>
                  </a:lnTo>
                  <a:lnTo>
                    <a:pt x="62" y="224"/>
                  </a:lnTo>
                  <a:lnTo>
                    <a:pt x="48" y="220"/>
                  </a:lnTo>
                  <a:lnTo>
                    <a:pt x="36" y="216"/>
                  </a:lnTo>
                  <a:lnTo>
                    <a:pt x="24" y="208"/>
                  </a:lnTo>
                  <a:lnTo>
                    <a:pt x="14" y="200"/>
                  </a:lnTo>
                  <a:lnTo>
                    <a:pt x="8" y="188"/>
                  </a:lnTo>
                  <a:lnTo>
                    <a:pt x="2" y="176"/>
                  </a:lnTo>
                  <a:lnTo>
                    <a:pt x="0" y="160"/>
                  </a:lnTo>
                  <a:lnTo>
                    <a:pt x="0" y="148"/>
                  </a:lnTo>
                  <a:lnTo>
                    <a:pt x="4" y="136"/>
                  </a:lnTo>
                  <a:lnTo>
                    <a:pt x="8" y="126"/>
                  </a:lnTo>
                  <a:lnTo>
                    <a:pt x="12" y="118"/>
                  </a:lnTo>
                  <a:lnTo>
                    <a:pt x="20" y="110"/>
                  </a:lnTo>
                  <a:lnTo>
                    <a:pt x="28" y="104"/>
                  </a:lnTo>
                  <a:lnTo>
                    <a:pt x="36" y="100"/>
                  </a:lnTo>
                  <a:lnTo>
                    <a:pt x="46" y="96"/>
                  </a:lnTo>
                  <a:lnTo>
                    <a:pt x="66" y="90"/>
                  </a:lnTo>
                  <a:lnTo>
                    <a:pt x="88" y="86"/>
                  </a:lnTo>
                  <a:lnTo>
                    <a:pt x="110" y="84"/>
                  </a:lnTo>
                  <a:lnTo>
                    <a:pt x="130" y="84"/>
                  </a:lnTo>
                  <a:lnTo>
                    <a:pt x="140" y="84"/>
                  </a:lnTo>
                  <a:lnTo>
                    <a:pt x="140" y="82"/>
                  </a:lnTo>
                  <a:lnTo>
                    <a:pt x="140" y="72"/>
                  </a:lnTo>
                  <a:lnTo>
                    <a:pt x="138" y="66"/>
                  </a:lnTo>
                  <a:lnTo>
                    <a:pt x="134" y="60"/>
                  </a:lnTo>
                  <a:lnTo>
                    <a:pt x="130" y="54"/>
                  </a:lnTo>
                  <a:lnTo>
                    <a:pt x="124" y="50"/>
                  </a:lnTo>
                  <a:lnTo>
                    <a:pt x="116" y="48"/>
                  </a:lnTo>
                  <a:lnTo>
                    <a:pt x="106" y="46"/>
                  </a:lnTo>
                  <a:lnTo>
                    <a:pt x="96" y="46"/>
                  </a:lnTo>
                  <a:lnTo>
                    <a:pt x="80" y="46"/>
                  </a:lnTo>
                  <a:lnTo>
                    <a:pt x="66" y="52"/>
                  </a:lnTo>
                  <a:lnTo>
                    <a:pt x="52" y="58"/>
                  </a:lnTo>
                  <a:lnTo>
                    <a:pt x="40" y="68"/>
                  </a:lnTo>
                  <a:lnTo>
                    <a:pt x="6" y="34"/>
                  </a:lnTo>
                  <a:lnTo>
                    <a:pt x="18" y="26"/>
                  </a:lnTo>
                  <a:lnTo>
                    <a:pt x="28" y="18"/>
                  </a:lnTo>
                  <a:lnTo>
                    <a:pt x="52" y="8"/>
                  </a:lnTo>
                  <a:lnTo>
                    <a:pt x="76" y="2"/>
                  </a:lnTo>
                  <a:lnTo>
                    <a:pt x="100" y="0"/>
                  </a:lnTo>
                  <a:lnTo>
                    <a:pt x="124" y="2"/>
                  </a:lnTo>
                  <a:lnTo>
                    <a:pt x="144" y="6"/>
                  </a:lnTo>
                  <a:lnTo>
                    <a:pt x="160" y="12"/>
                  </a:lnTo>
                  <a:lnTo>
                    <a:pt x="174" y="22"/>
                  </a:lnTo>
                  <a:lnTo>
                    <a:pt x="184" y="34"/>
                  </a:lnTo>
                  <a:lnTo>
                    <a:pt x="190" y="46"/>
                  </a:lnTo>
                  <a:lnTo>
                    <a:pt x="194" y="62"/>
                  </a:lnTo>
                  <a:lnTo>
                    <a:pt x="196" y="80"/>
                  </a:lnTo>
                  <a:close/>
                  <a:moveTo>
                    <a:pt x="140" y="126"/>
                  </a:moveTo>
                  <a:lnTo>
                    <a:pt x="132" y="126"/>
                  </a:lnTo>
                  <a:lnTo>
                    <a:pt x="110" y="126"/>
                  </a:lnTo>
                  <a:lnTo>
                    <a:pt x="96" y="128"/>
                  </a:lnTo>
                  <a:lnTo>
                    <a:pt x="84" y="130"/>
                  </a:lnTo>
                  <a:lnTo>
                    <a:pt x="74" y="134"/>
                  </a:lnTo>
                  <a:lnTo>
                    <a:pt x="66" y="140"/>
                  </a:lnTo>
                  <a:lnTo>
                    <a:pt x="60" y="146"/>
                  </a:lnTo>
                  <a:lnTo>
                    <a:pt x="58" y="156"/>
                  </a:lnTo>
                  <a:lnTo>
                    <a:pt x="58" y="162"/>
                  </a:lnTo>
                  <a:lnTo>
                    <a:pt x="62" y="168"/>
                  </a:lnTo>
                  <a:lnTo>
                    <a:pt x="66" y="172"/>
                  </a:lnTo>
                  <a:lnTo>
                    <a:pt x="70" y="176"/>
                  </a:lnTo>
                  <a:lnTo>
                    <a:pt x="78" y="178"/>
                  </a:lnTo>
                  <a:lnTo>
                    <a:pt x="84" y="180"/>
                  </a:lnTo>
                  <a:lnTo>
                    <a:pt x="100" y="178"/>
                  </a:lnTo>
                  <a:lnTo>
                    <a:pt x="114" y="174"/>
                  </a:lnTo>
                  <a:lnTo>
                    <a:pt x="122" y="170"/>
                  </a:lnTo>
                  <a:lnTo>
                    <a:pt x="128" y="164"/>
                  </a:lnTo>
                  <a:lnTo>
                    <a:pt x="134" y="158"/>
                  </a:lnTo>
                  <a:lnTo>
                    <a:pt x="138" y="152"/>
                  </a:lnTo>
                  <a:lnTo>
                    <a:pt x="140" y="144"/>
                  </a:lnTo>
                  <a:lnTo>
                    <a:pt x="140" y="134"/>
                  </a:lnTo>
                  <a:lnTo>
                    <a:pt x="140" y="126"/>
                  </a:lnTo>
                  <a:close/>
                </a:path>
              </a:pathLst>
            </a:custGeom>
            <a:solidFill>
              <a:srgbClr val="0065A4"/>
            </a:solidFill>
            <a:ln w="9525">
              <a:noFill/>
              <a:round/>
              <a:headEnd/>
              <a:tailEnd/>
            </a:ln>
          </p:spPr>
          <p:txBody>
            <a:bodyPr/>
            <a:lstStyle/>
            <a:p>
              <a:endParaRPr lang="en-US" dirty="0"/>
            </a:p>
          </p:txBody>
        </p:sp>
        <p:sp>
          <p:nvSpPr>
            <p:cNvPr id="15377" name="Freeform 116"/>
            <p:cNvSpPr>
              <a:spLocks noChangeAspect="1" noEditPoints="1"/>
            </p:cNvSpPr>
            <p:nvPr/>
          </p:nvSpPr>
          <p:spPr bwMode="auto">
            <a:xfrm>
              <a:off x="4402" y="3735"/>
              <a:ext cx="58" cy="56"/>
            </a:xfrm>
            <a:custGeom>
              <a:avLst/>
              <a:gdLst>
                <a:gd name="T0" fmla="*/ 6 w 58"/>
                <a:gd name="T1" fmla="*/ 28 h 56"/>
                <a:gd name="T2" fmla="*/ 14 w 58"/>
                <a:gd name="T3" fmla="*/ 12 h 56"/>
                <a:gd name="T4" fmla="*/ 30 w 58"/>
                <a:gd name="T5" fmla="*/ 4 h 56"/>
                <a:gd name="T6" fmla="*/ 38 w 58"/>
                <a:gd name="T7" fmla="*/ 6 h 56"/>
                <a:gd name="T8" fmla="*/ 52 w 58"/>
                <a:gd name="T9" fmla="*/ 18 h 56"/>
                <a:gd name="T10" fmla="*/ 54 w 58"/>
                <a:gd name="T11" fmla="*/ 28 h 56"/>
                <a:gd name="T12" fmla="*/ 46 w 58"/>
                <a:gd name="T13" fmla="*/ 46 h 56"/>
                <a:gd name="T14" fmla="*/ 30 w 58"/>
                <a:gd name="T15" fmla="*/ 52 h 56"/>
                <a:gd name="T16" fmla="*/ 20 w 58"/>
                <a:gd name="T17" fmla="*/ 50 h 56"/>
                <a:gd name="T18" fmla="*/ 8 w 58"/>
                <a:gd name="T19" fmla="*/ 38 h 56"/>
                <a:gd name="T20" fmla="*/ 6 w 58"/>
                <a:gd name="T21" fmla="*/ 28 h 56"/>
                <a:gd name="T22" fmla="*/ 30 w 58"/>
                <a:gd name="T23" fmla="*/ 56 h 56"/>
                <a:gd name="T24" fmla="*/ 50 w 58"/>
                <a:gd name="T25" fmla="*/ 48 h 56"/>
                <a:gd name="T26" fmla="*/ 58 w 58"/>
                <a:gd name="T27" fmla="*/ 34 h 56"/>
                <a:gd name="T28" fmla="*/ 58 w 58"/>
                <a:gd name="T29" fmla="*/ 28 h 56"/>
                <a:gd name="T30" fmla="*/ 56 w 58"/>
                <a:gd name="T31" fmla="*/ 16 h 56"/>
                <a:gd name="T32" fmla="*/ 42 w 58"/>
                <a:gd name="T33" fmla="*/ 2 h 56"/>
                <a:gd name="T34" fmla="*/ 30 w 58"/>
                <a:gd name="T35" fmla="*/ 0 h 56"/>
                <a:gd name="T36" fmla="*/ 10 w 58"/>
                <a:gd name="T37" fmla="*/ 8 h 56"/>
                <a:gd name="T38" fmla="*/ 2 w 58"/>
                <a:gd name="T39" fmla="*/ 22 h 56"/>
                <a:gd name="T40" fmla="*/ 0 w 58"/>
                <a:gd name="T41" fmla="*/ 28 h 56"/>
                <a:gd name="T42" fmla="*/ 4 w 58"/>
                <a:gd name="T43" fmla="*/ 40 h 56"/>
                <a:gd name="T44" fmla="*/ 18 w 58"/>
                <a:gd name="T45" fmla="*/ 54 h 56"/>
                <a:gd name="T46" fmla="*/ 30 w 58"/>
                <a:gd name="T47" fmla="*/ 56 h 56"/>
                <a:gd name="T48" fmla="*/ 30 w 58"/>
                <a:gd name="T49" fmla="*/ 30 h 56"/>
                <a:gd name="T50" fmla="*/ 44 w 58"/>
                <a:gd name="T51" fmla="*/ 44 h 56"/>
                <a:gd name="T52" fmla="*/ 34 w 58"/>
                <a:gd name="T53" fmla="*/ 30 h 56"/>
                <a:gd name="T54" fmla="*/ 42 w 58"/>
                <a:gd name="T55" fmla="*/ 24 h 56"/>
                <a:gd name="T56" fmla="*/ 44 w 58"/>
                <a:gd name="T57" fmla="*/ 22 h 56"/>
                <a:gd name="T58" fmla="*/ 40 w 58"/>
                <a:gd name="T59" fmla="*/ 14 h 56"/>
                <a:gd name="T60" fmla="*/ 32 w 58"/>
                <a:gd name="T61" fmla="*/ 12 h 56"/>
                <a:gd name="T62" fmla="*/ 18 w 58"/>
                <a:gd name="T63" fmla="*/ 44 h 56"/>
                <a:gd name="T64" fmla="*/ 24 w 58"/>
                <a:gd name="T65" fmla="*/ 30 h 56"/>
                <a:gd name="T66" fmla="*/ 24 w 58"/>
                <a:gd name="T67" fmla="*/ 16 h 56"/>
                <a:gd name="T68" fmla="*/ 30 w 58"/>
                <a:gd name="T69" fmla="*/ 16 h 56"/>
                <a:gd name="T70" fmla="*/ 38 w 58"/>
                <a:gd name="T71" fmla="*/ 18 h 56"/>
                <a:gd name="T72" fmla="*/ 38 w 58"/>
                <a:gd name="T73" fmla="*/ 20 h 56"/>
                <a:gd name="T74" fmla="*/ 36 w 58"/>
                <a:gd name="T75" fmla="*/ 26 h 56"/>
                <a:gd name="T76" fmla="*/ 24 w 58"/>
                <a:gd name="T77" fmla="*/ 26 h 5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8"/>
                <a:gd name="T118" fmla="*/ 0 h 56"/>
                <a:gd name="T119" fmla="*/ 58 w 58"/>
                <a:gd name="T120" fmla="*/ 56 h 5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8" h="56">
                  <a:moveTo>
                    <a:pt x="6" y="28"/>
                  </a:moveTo>
                  <a:lnTo>
                    <a:pt x="6" y="28"/>
                  </a:lnTo>
                  <a:lnTo>
                    <a:pt x="8" y="18"/>
                  </a:lnTo>
                  <a:lnTo>
                    <a:pt x="14" y="12"/>
                  </a:lnTo>
                  <a:lnTo>
                    <a:pt x="20" y="6"/>
                  </a:lnTo>
                  <a:lnTo>
                    <a:pt x="30" y="4"/>
                  </a:lnTo>
                  <a:lnTo>
                    <a:pt x="38" y="6"/>
                  </a:lnTo>
                  <a:lnTo>
                    <a:pt x="46" y="12"/>
                  </a:lnTo>
                  <a:lnTo>
                    <a:pt x="52" y="18"/>
                  </a:lnTo>
                  <a:lnTo>
                    <a:pt x="54" y="28"/>
                  </a:lnTo>
                  <a:lnTo>
                    <a:pt x="52" y="38"/>
                  </a:lnTo>
                  <a:lnTo>
                    <a:pt x="46" y="46"/>
                  </a:lnTo>
                  <a:lnTo>
                    <a:pt x="38" y="50"/>
                  </a:lnTo>
                  <a:lnTo>
                    <a:pt x="30" y="52"/>
                  </a:lnTo>
                  <a:lnTo>
                    <a:pt x="20" y="50"/>
                  </a:lnTo>
                  <a:lnTo>
                    <a:pt x="14" y="46"/>
                  </a:lnTo>
                  <a:lnTo>
                    <a:pt x="8" y="38"/>
                  </a:lnTo>
                  <a:lnTo>
                    <a:pt x="6" y="28"/>
                  </a:lnTo>
                  <a:close/>
                  <a:moveTo>
                    <a:pt x="30" y="56"/>
                  </a:moveTo>
                  <a:lnTo>
                    <a:pt x="30" y="56"/>
                  </a:lnTo>
                  <a:lnTo>
                    <a:pt x="42" y="54"/>
                  </a:lnTo>
                  <a:lnTo>
                    <a:pt x="50" y="48"/>
                  </a:lnTo>
                  <a:lnTo>
                    <a:pt x="56" y="40"/>
                  </a:lnTo>
                  <a:lnTo>
                    <a:pt x="58" y="34"/>
                  </a:lnTo>
                  <a:lnTo>
                    <a:pt x="58" y="28"/>
                  </a:lnTo>
                  <a:lnTo>
                    <a:pt x="58" y="22"/>
                  </a:lnTo>
                  <a:lnTo>
                    <a:pt x="56" y="16"/>
                  </a:lnTo>
                  <a:lnTo>
                    <a:pt x="50" y="8"/>
                  </a:lnTo>
                  <a:lnTo>
                    <a:pt x="42" y="2"/>
                  </a:lnTo>
                  <a:lnTo>
                    <a:pt x="30" y="0"/>
                  </a:lnTo>
                  <a:lnTo>
                    <a:pt x="18" y="2"/>
                  </a:lnTo>
                  <a:lnTo>
                    <a:pt x="10" y="8"/>
                  </a:lnTo>
                  <a:lnTo>
                    <a:pt x="4" y="16"/>
                  </a:lnTo>
                  <a:lnTo>
                    <a:pt x="2" y="22"/>
                  </a:lnTo>
                  <a:lnTo>
                    <a:pt x="0" y="28"/>
                  </a:lnTo>
                  <a:lnTo>
                    <a:pt x="2" y="34"/>
                  </a:lnTo>
                  <a:lnTo>
                    <a:pt x="4" y="40"/>
                  </a:lnTo>
                  <a:lnTo>
                    <a:pt x="10" y="48"/>
                  </a:lnTo>
                  <a:lnTo>
                    <a:pt x="18" y="54"/>
                  </a:lnTo>
                  <a:lnTo>
                    <a:pt x="30" y="56"/>
                  </a:lnTo>
                  <a:close/>
                  <a:moveTo>
                    <a:pt x="24" y="30"/>
                  </a:moveTo>
                  <a:lnTo>
                    <a:pt x="30" y="30"/>
                  </a:lnTo>
                  <a:lnTo>
                    <a:pt x="38" y="44"/>
                  </a:lnTo>
                  <a:lnTo>
                    <a:pt x="44" y="44"/>
                  </a:lnTo>
                  <a:lnTo>
                    <a:pt x="34" y="30"/>
                  </a:lnTo>
                  <a:lnTo>
                    <a:pt x="40" y="28"/>
                  </a:lnTo>
                  <a:lnTo>
                    <a:pt x="42" y="24"/>
                  </a:lnTo>
                  <a:lnTo>
                    <a:pt x="44" y="22"/>
                  </a:lnTo>
                  <a:lnTo>
                    <a:pt x="42" y="16"/>
                  </a:lnTo>
                  <a:lnTo>
                    <a:pt x="40" y="14"/>
                  </a:lnTo>
                  <a:lnTo>
                    <a:pt x="36" y="12"/>
                  </a:lnTo>
                  <a:lnTo>
                    <a:pt x="32" y="12"/>
                  </a:lnTo>
                  <a:lnTo>
                    <a:pt x="18" y="12"/>
                  </a:lnTo>
                  <a:lnTo>
                    <a:pt x="18" y="44"/>
                  </a:lnTo>
                  <a:lnTo>
                    <a:pt x="24" y="44"/>
                  </a:lnTo>
                  <a:lnTo>
                    <a:pt x="24" y="30"/>
                  </a:lnTo>
                  <a:close/>
                  <a:moveTo>
                    <a:pt x="24" y="26"/>
                  </a:moveTo>
                  <a:lnTo>
                    <a:pt x="24" y="16"/>
                  </a:lnTo>
                  <a:lnTo>
                    <a:pt x="30" y="16"/>
                  </a:lnTo>
                  <a:lnTo>
                    <a:pt x="36" y="16"/>
                  </a:lnTo>
                  <a:lnTo>
                    <a:pt x="38" y="18"/>
                  </a:lnTo>
                  <a:lnTo>
                    <a:pt x="38" y="20"/>
                  </a:lnTo>
                  <a:lnTo>
                    <a:pt x="38" y="24"/>
                  </a:lnTo>
                  <a:lnTo>
                    <a:pt x="36" y="26"/>
                  </a:lnTo>
                  <a:lnTo>
                    <a:pt x="30" y="26"/>
                  </a:lnTo>
                  <a:lnTo>
                    <a:pt x="24" y="26"/>
                  </a:lnTo>
                  <a:close/>
                </a:path>
              </a:pathLst>
            </a:custGeom>
            <a:solidFill>
              <a:srgbClr val="0065A4"/>
            </a:solidFill>
            <a:ln w="9525">
              <a:noFill/>
              <a:round/>
              <a:headEnd/>
              <a:tailEnd/>
            </a:ln>
          </p:spPr>
          <p:txBody>
            <a:bodyPr/>
            <a:lstStyle/>
            <a:p>
              <a:endParaRPr lang="en-US" dirty="0"/>
            </a:p>
          </p:txBody>
        </p:sp>
      </p:grpSp>
      <p:sp>
        <p:nvSpPr>
          <p:cNvPr id="15363" name="Rectangle 77"/>
          <p:cNvSpPr>
            <a:spLocks noChangeArrowheads="1"/>
          </p:cNvSpPr>
          <p:nvPr/>
        </p:nvSpPr>
        <p:spPr bwMode="auto">
          <a:xfrm>
            <a:off x="249137" y="265978"/>
            <a:ext cx="6482310" cy="368333"/>
          </a:xfrm>
          <a:prstGeom prst="rect">
            <a:avLst/>
          </a:prstGeom>
          <a:noFill/>
          <a:ln w="9525">
            <a:noFill/>
            <a:miter lim="800000"/>
            <a:headEnd/>
            <a:tailEnd/>
          </a:ln>
        </p:spPr>
        <p:txBody>
          <a:bodyPr lIns="0" tIns="0" rIns="0" bIns="0">
            <a:spAutoFit/>
          </a:bodyPr>
          <a:lstStyle/>
          <a:p>
            <a:pPr algn="l" defTabSz="909983">
              <a:lnSpc>
                <a:spcPct val="100000"/>
              </a:lnSpc>
              <a:spcBef>
                <a:spcPct val="0"/>
              </a:spcBef>
              <a:spcAft>
                <a:spcPct val="0"/>
              </a:spcAft>
            </a:pPr>
            <a:r>
              <a:rPr lang="en-US" b="1" dirty="0"/>
              <a:t>Presentation Title</a:t>
            </a:r>
          </a:p>
        </p:txBody>
      </p:sp>
      <p:sp>
        <p:nvSpPr>
          <p:cNvPr id="15364" name="Line 83"/>
          <p:cNvSpPr>
            <a:spLocks noChangeShapeType="1"/>
          </p:cNvSpPr>
          <p:nvPr/>
        </p:nvSpPr>
        <p:spPr bwMode="auto">
          <a:xfrm>
            <a:off x="249137" y="5715370"/>
            <a:ext cx="6578801" cy="0"/>
          </a:xfrm>
          <a:prstGeom prst="line">
            <a:avLst/>
          </a:prstGeom>
          <a:noFill/>
          <a:ln w="12700">
            <a:solidFill>
              <a:schemeClr val="tx2"/>
            </a:solidFill>
            <a:round/>
            <a:headEnd type="none" w="sm" len="sm"/>
            <a:tailEnd type="none" w="sm" len="sm"/>
          </a:ln>
        </p:spPr>
        <p:txBody>
          <a:bodyPr wrap="none" lIns="91157" tIns="45578" rIns="91157" bIns="45578" anchor="ctr"/>
          <a:lstStyle/>
          <a:p>
            <a:endParaRPr lang="en-US" dirty="0"/>
          </a:p>
        </p:txBody>
      </p:sp>
      <p:sp>
        <p:nvSpPr>
          <p:cNvPr id="15366" name="Rectangle 103"/>
          <p:cNvSpPr>
            <a:spLocks noChangeArrowheads="1"/>
          </p:cNvSpPr>
          <p:nvPr/>
        </p:nvSpPr>
        <p:spPr bwMode="gray">
          <a:xfrm>
            <a:off x="3848576" y="5835694"/>
            <a:ext cx="2988063" cy="419444"/>
          </a:xfrm>
          <a:prstGeom prst="rect">
            <a:avLst/>
          </a:prstGeom>
          <a:noFill/>
          <a:ln w="9525">
            <a:noFill/>
            <a:miter lim="800000"/>
            <a:headEnd/>
            <a:tailEnd/>
          </a:ln>
        </p:spPr>
        <p:txBody>
          <a:bodyPr lIns="64826" tIns="25298" rIns="64826" bIns="25298">
            <a:spAutoFit/>
          </a:bodyPr>
          <a:lstStyle/>
          <a:p>
            <a:pPr algn="l" defTabSz="944800">
              <a:lnSpc>
                <a:spcPct val="100000"/>
              </a:lnSpc>
              <a:spcBef>
                <a:spcPct val="0"/>
              </a:spcBef>
              <a:spcAft>
                <a:spcPct val="0"/>
              </a:spcAft>
            </a:pPr>
            <a:r>
              <a:rPr lang="en-US" sz="1200" dirty="0"/>
              <a:t>Presenter's Name</a:t>
            </a:r>
          </a:p>
          <a:p>
            <a:pPr algn="l" defTabSz="944800">
              <a:lnSpc>
                <a:spcPct val="100000"/>
              </a:lnSpc>
              <a:spcBef>
                <a:spcPct val="0"/>
              </a:spcBef>
              <a:spcAft>
                <a:spcPct val="0"/>
              </a:spcAft>
            </a:pPr>
            <a:r>
              <a:rPr lang="en-US" sz="1200" dirty="0"/>
              <a:t>Presenter's Name</a:t>
            </a:r>
          </a:p>
        </p:txBody>
      </p:sp>
      <p:sp>
        <p:nvSpPr>
          <p:cNvPr id="15367" name="Line 107"/>
          <p:cNvSpPr>
            <a:spLocks noChangeShapeType="1"/>
          </p:cNvSpPr>
          <p:nvPr/>
        </p:nvSpPr>
        <p:spPr bwMode="auto">
          <a:xfrm>
            <a:off x="249137" y="151988"/>
            <a:ext cx="6578801" cy="0"/>
          </a:xfrm>
          <a:prstGeom prst="line">
            <a:avLst/>
          </a:prstGeom>
          <a:noFill/>
          <a:ln w="38100">
            <a:solidFill>
              <a:schemeClr val="tx1"/>
            </a:solidFill>
            <a:round/>
            <a:headEnd type="none" w="sm" len="sm"/>
            <a:tailEnd type="none" w="sm" len="sm"/>
          </a:ln>
        </p:spPr>
        <p:txBody>
          <a:bodyPr wrap="none" lIns="91157" tIns="45578" rIns="91157" bIns="45578" anchor="ctr"/>
          <a:lstStyle/>
          <a:p>
            <a:endParaRPr lang="en-US" dirty="0"/>
          </a:p>
        </p:txBody>
      </p:sp>
    </p:spTree>
    <p:extLst>
      <p:ext uri="{BB962C8B-B14F-4D97-AF65-F5344CB8AC3E}">
        <p14:creationId xmlns:p14="http://schemas.microsoft.com/office/powerpoint/2010/main" val="1155316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1720850"/>
            <a:ext cx="4854575" cy="364172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00696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111250" y="1720850"/>
            <a:ext cx="4854575" cy="3641725"/>
          </a:xfrm>
        </p:spPr>
      </p:sp>
      <p:sp>
        <p:nvSpPr>
          <p:cNvPr id="3" name="Notes Placeholder 2"/>
          <p:cNvSpPr>
            <a:spLocks noGrp="1"/>
          </p:cNvSpPr>
          <p:nvPr>
            <p:ph type="body" idx="1"/>
          </p:nvPr>
        </p:nvSpPr>
        <p:spPr/>
        <p:txBody>
          <a:bodyPr>
            <a:normAutofit/>
          </a:bodyPr>
          <a:lstStyle/>
          <a:p>
            <a:endParaRPr lang="en-GB" dirty="0"/>
          </a:p>
        </p:txBody>
      </p:sp>
    </p:spTree>
    <p:extLst>
      <p:ext uri="{BB962C8B-B14F-4D97-AF65-F5344CB8AC3E}">
        <p14:creationId xmlns:p14="http://schemas.microsoft.com/office/powerpoint/2010/main" val="12182363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08"/>
          <p:cNvGrpSpPr>
            <a:grpSpLocks noChangeAspect="1"/>
          </p:cNvGrpSpPr>
          <p:nvPr/>
        </p:nvGrpSpPr>
        <p:grpSpPr bwMode="auto">
          <a:xfrm>
            <a:off x="5984037" y="8921361"/>
            <a:ext cx="868420" cy="196317"/>
            <a:chOff x="3020" y="3469"/>
            <a:chExt cx="1440" cy="326"/>
          </a:xfrm>
        </p:grpSpPr>
        <p:sp>
          <p:nvSpPr>
            <p:cNvPr id="15370" name="Freeform 109"/>
            <p:cNvSpPr>
              <a:spLocks noChangeAspect="1"/>
            </p:cNvSpPr>
            <p:nvPr/>
          </p:nvSpPr>
          <p:spPr bwMode="auto">
            <a:xfrm>
              <a:off x="4322" y="3575"/>
              <a:ext cx="132" cy="212"/>
            </a:xfrm>
            <a:custGeom>
              <a:avLst/>
              <a:gdLst>
                <a:gd name="T0" fmla="*/ 132 w 132"/>
                <a:gd name="T1" fmla="*/ 0 h 212"/>
                <a:gd name="T2" fmla="*/ 128 w 132"/>
                <a:gd name="T3" fmla="*/ 50 h 212"/>
                <a:gd name="T4" fmla="*/ 106 w 132"/>
                <a:gd name="T5" fmla="*/ 50 h 212"/>
                <a:gd name="T6" fmla="*/ 106 w 132"/>
                <a:gd name="T7" fmla="*/ 50 h 212"/>
                <a:gd name="T8" fmla="*/ 96 w 132"/>
                <a:gd name="T9" fmla="*/ 50 h 212"/>
                <a:gd name="T10" fmla="*/ 86 w 132"/>
                <a:gd name="T11" fmla="*/ 54 h 212"/>
                <a:gd name="T12" fmla="*/ 78 w 132"/>
                <a:gd name="T13" fmla="*/ 60 h 212"/>
                <a:gd name="T14" fmla="*/ 70 w 132"/>
                <a:gd name="T15" fmla="*/ 66 h 212"/>
                <a:gd name="T16" fmla="*/ 64 w 132"/>
                <a:gd name="T17" fmla="*/ 74 h 212"/>
                <a:gd name="T18" fmla="*/ 60 w 132"/>
                <a:gd name="T19" fmla="*/ 82 h 212"/>
                <a:gd name="T20" fmla="*/ 58 w 132"/>
                <a:gd name="T21" fmla="*/ 92 h 212"/>
                <a:gd name="T22" fmla="*/ 58 w 132"/>
                <a:gd name="T23" fmla="*/ 100 h 212"/>
                <a:gd name="T24" fmla="*/ 58 w 132"/>
                <a:gd name="T25" fmla="*/ 212 h 212"/>
                <a:gd name="T26" fmla="*/ 0 w 132"/>
                <a:gd name="T27" fmla="*/ 212 h 212"/>
                <a:gd name="T28" fmla="*/ 0 w 132"/>
                <a:gd name="T29" fmla="*/ 0 h 212"/>
                <a:gd name="T30" fmla="*/ 54 w 132"/>
                <a:gd name="T31" fmla="*/ 0 h 212"/>
                <a:gd name="T32" fmla="*/ 56 w 132"/>
                <a:gd name="T33" fmla="*/ 26 h 212"/>
                <a:gd name="T34" fmla="*/ 56 w 132"/>
                <a:gd name="T35" fmla="*/ 26 h 212"/>
                <a:gd name="T36" fmla="*/ 66 w 132"/>
                <a:gd name="T37" fmla="*/ 14 h 212"/>
                <a:gd name="T38" fmla="*/ 78 w 132"/>
                <a:gd name="T39" fmla="*/ 6 h 212"/>
                <a:gd name="T40" fmla="*/ 94 w 132"/>
                <a:gd name="T41" fmla="*/ 2 h 212"/>
                <a:gd name="T42" fmla="*/ 112 w 132"/>
                <a:gd name="T43" fmla="*/ 0 h 212"/>
                <a:gd name="T44" fmla="*/ 132 w 132"/>
                <a:gd name="T45" fmla="*/ 0 h 2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32"/>
                <a:gd name="T70" fmla="*/ 0 h 212"/>
                <a:gd name="T71" fmla="*/ 132 w 132"/>
                <a:gd name="T72" fmla="*/ 212 h 21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32" h="212">
                  <a:moveTo>
                    <a:pt x="132" y="0"/>
                  </a:moveTo>
                  <a:lnTo>
                    <a:pt x="128" y="50"/>
                  </a:lnTo>
                  <a:lnTo>
                    <a:pt x="106" y="50"/>
                  </a:lnTo>
                  <a:lnTo>
                    <a:pt x="96" y="50"/>
                  </a:lnTo>
                  <a:lnTo>
                    <a:pt x="86" y="54"/>
                  </a:lnTo>
                  <a:lnTo>
                    <a:pt x="78" y="60"/>
                  </a:lnTo>
                  <a:lnTo>
                    <a:pt x="70" y="66"/>
                  </a:lnTo>
                  <a:lnTo>
                    <a:pt x="64" y="74"/>
                  </a:lnTo>
                  <a:lnTo>
                    <a:pt x="60" y="82"/>
                  </a:lnTo>
                  <a:lnTo>
                    <a:pt x="58" y="92"/>
                  </a:lnTo>
                  <a:lnTo>
                    <a:pt x="58" y="100"/>
                  </a:lnTo>
                  <a:lnTo>
                    <a:pt x="58" y="212"/>
                  </a:lnTo>
                  <a:lnTo>
                    <a:pt x="0" y="212"/>
                  </a:lnTo>
                  <a:lnTo>
                    <a:pt x="0" y="0"/>
                  </a:lnTo>
                  <a:lnTo>
                    <a:pt x="54" y="0"/>
                  </a:lnTo>
                  <a:lnTo>
                    <a:pt x="56" y="26"/>
                  </a:lnTo>
                  <a:lnTo>
                    <a:pt x="66" y="14"/>
                  </a:lnTo>
                  <a:lnTo>
                    <a:pt x="78" y="6"/>
                  </a:lnTo>
                  <a:lnTo>
                    <a:pt x="94" y="2"/>
                  </a:lnTo>
                  <a:lnTo>
                    <a:pt x="112" y="0"/>
                  </a:lnTo>
                  <a:lnTo>
                    <a:pt x="132" y="0"/>
                  </a:lnTo>
                  <a:close/>
                </a:path>
              </a:pathLst>
            </a:custGeom>
            <a:solidFill>
              <a:srgbClr val="0065A4"/>
            </a:solidFill>
            <a:ln w="9525">
              <a:noFill/>
              <a:round/>
              <a:headEnd/>
              <a:tailEnd/>
            </a:ln>
          </p:spPr>
          <p:txBody>
            <a:bodyPr/>
            <a:lstStyle/>
            <a:p>
              <a:endParaRPr lang="en-US" dirty="0"/>
            </a:p>
          </p:txBody>
        </p:sp>
        <p:sp>
          <p:nvSpPr>
            <p:cNvPr id="15371" name="Freeform 110"/>
            <p:cNvSpPr>
              <a:spLocks noChangeAspect="1"/>
            </p:cNvSpPr>
            <p:nvPr/>
          </p:nvSpPr>
          <p:spPr bwMode="auto">
            <a:xfrm>
              <a:off x="3860" y="3569"/>
              <a:ext cx="194" cy="218"/>
            </a:xfrm>
            <a:custGeom>
              <a:avLst/>
              <a:gdLst>
                <a:gd name="T0" fmla="*/ 194 w 194"/>
                <a:gd name="T1" fmla="*/ 218 h 218"/>
                <a:gd name="T2" fmla="*/ 136 w 194"/>
                <a:gd name="T3" fmla="*/ 218 h 218"/>
                <a:gd name="T4" fmla="*/ 136 w 194"/>
                <a:gd name="T5" fmla="*/ 106 h 218"/>
                <a:gd name="T6" fmla="*/ 136 w 194"/>
                <a:gd name="T7" fmla="*/ 106 h 218"/>
                <a:gd name="T8" fmla="*/ 136 w 194"/>
                <a:gd name="T9" fmla="*/ 88 h 218"/>
                <a:gd name="T10" fmla="*/ 134 w 194"/>
                <a:gd name="T11" fmla="*/ 78 h 218"/>
                <a:gd name="T12" fmla="*/ 132 w 194"/>
                <a:gd name="T13" fmla="*/ 70 h 218"/>
                <a:gd name="T14" fmla="*/ 128 w 194"/>
                <a:gd name="T15" fmla="*/ 64 h 218"/>
                <a:gd name="T16" fmla="*/ 122 w 194"/>
                <a:gd name="T17" fmla="*/ 58 h 218"/>
                <a:gd name="T18" fmla="*/ 112 w 194"/>
                <a:gd name="T19" fmla="*/ 54 h 218"/>
                <a:gd name="T20" fmla="*/ 102 w 194"/>
                <a:gd name="T21" fmla="*/ 52 h 218"/>
                <a:gd name="T22" fmla="*/ 102 w 194"/>
                <a:gd name="T23" fmla="*/ 52 h 218"/>
                <a:gd name="T24" fmla="*/ 90 w 194"/>
                <a:gd name="T25" fmla="*/ 54 h 218"/>
                <a:gd name="T26" fmla="*/ 82 w 194"/>
                <a:gd name="T27" fmla="*/ 56 h 218"/>
                <a:gd name="T28" fmla="*/ 74 w 194"/>
                <a:gd name="T29" fmla="*/ 62 h 218"/>
                <a:gd name="T30" fmla="*/ 68 w 194"/>
                <a:gd name="T31" fmla="*/ 68 h 218"/>
                <a:gd name="T32" fmla="*/ 62 w 194"/>
                <a:gd name="T33" fmla="*/ 76 h 218"/>
                <a:gd name="T34" fmla="*/ 60 w 194"/>
                <a:gd name="T35" fmla="*/ 84 h 218"/>
                <a:gd name="T36" fmla="*/ 58 w 194"/>
                <a:gd name="T37" fmla="*/ 92 h 218"/>
                <a:gd name="T38" fmla="*/ 58 w 194"/>
                <a:gd name="T39" fmla="*/ 102 h 218"/>
                <a:gd name="T40" fmla="*/ 58 w 194"/>
                <a:gd name="T41" fmla="*/ 218 h 218"/>
                <a:gd name="T42" fmla="*/ 0 w 194"/>
                <a:gd name="T43" fmla="*/ 218 h 218"/>
                <a:gd name="T44" fmla="*/ 0 w 194"/>
                <a:gd name="T45" fmla="*/ 6 h 218"/>
                <a:gd name="T46" fmla="*/ 52 w 194"/>
                <a:gd name="T47" fmla="*/ 6 h 218"/>
                <a:gd name="T48" fmla="*/ 54 w 194"/>
                <a:gd name="T49" fmla="*/ 32 h 218"/>
                <a:gd name="T50" fmla="*/ 54 w 194"/>
                <a:gd name="T51" fmla="*/ 32 h 218"/>
                <a:gd name="T52" fmla="*/ 64 w 194"/>
                <a:gd name="T53" fmla="*/ 20 h 218"/>
                <a:gd name="T54" fmla="*/ 78 w 194"/>
                <a:gd name="T55" fmla="*/ 10 h 218"/>
                <a:gd name="T56" fmla="*/ 88 w 194"/>
                <a:gd name="T57" fmla="*/ 6 h 218"/>
                <a:gd name="T58" fmla="*/ 96 w 194"/>
                <a:gd name="T59" fmla="*/ 4 h 218"/>
                <a:gd name="T60" fmla="*/ 106 w 194"/>
                <a:gd name="T61" fmla="*/ 2 h 218"/>
                <a:gd name="T62" fmla="*/ 118 w 194"/>
                <a:gd name="T63" fmla="*/ 0 h 218"/>
                <a:gd name="T64" fmla="*/ 118 w 194"/>
                <a:gd name="T65" fmla="*/ 0 h 218"/>
                <a:gd name="T66" fmla="*/ 138 w 194"/>
                <a:gd name="T67" fmla="*/ 2 h 218"/>
                <a:gd name="T68" fmla="*/ 154 w 194"/>
                <a:gd name="T69" fmla="*/ 8 h 218"/>
                <a:gd name="T70" fmla="*/ 168 w 194"/>
                <a:gd name="T71" fmla="*/ 16 h 218"/>
                <a:gd name="T72" fmla="*/ 178 w 194"/>
                <a:gd name="T73" fmla="*/ 26 h 218"/>
                <a:gd name="T74" fmla="*/ 186 w 194"/>
                <a:gd name="T75" fmla="*/ 40 h 218"/>
                <a:gd name="T76" fmla="*/ 190 w 194"/>
                <a:gd name="T77" fmla="*/ 54 h 218"/>
                <a:gd name="T78" fmla="*/ 194 w 194"/>
                <a:gd name="T79" fmla="*/ 70 h 218"/>
                <a:gd name="T80" fmla="*/ 194 w 194"/>
                <a:gd name="T81" fmla="*/ 86 h 218"/>
                <a:gd name="T82" fmla="*/ 194 w 194"/>
                <a:gd name="T83" fmla="*/ 218 h 21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94"/>
                <a:gd name="T127" fmla="*/ 0 h 218"/>
                <a:gd name="T128" fmla="*/ 194 w 194"/>
                <a:gd name="T129" fmla="*/ 218 h 21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94" h="218">
                  <a:moveTo>
                    <a:pt x="194" y="218"/>
                  </a:moveTo>
                  <a:lnTo>
                    <a:pt x="136" y="218"/>
                  </a:lnTo>
                  <a:lnTo>
                    <a:pt x="136" y="106"/>
                  </a:lnTo>
                  <a:lnTo>
                    <a:pt x="136" y="88"/>
                  </a:lnTo>
                  <a:lnTo>
                    <a:pt x="134" y="78"/>
                  </a:lnTo>
                  <a:lnTo>
                    <a:pt x="132" y="70"/>
                  </a:lnTo>
                  <a:lnTo>
                    <a:pt x="128" y="64"/>
                  </a:lnTo>
                  <a:lnTo>
                    <a:pt x="122" y="58"/>
                  </a:lnTo>
                  <a:lnTo>
                    <a:pt x="112" y="54"/>
                  </a:lnTo>
                  <a:lnTo>
                    <a:pt x="102" y="52"/>
                  </a:lnTo>
                  <a:lnTo>
                    <a:pt x="90" y="54"/>
                  </a:lnTo>
                  <a:lnTo>
                    <a:pt x="82" y="56"/>
                  </a:lnTo>
                  <a:lnTo>
                    <a:pt x="74" y="62"/>
                  </a:lnTo>
                  <a:lnTo>
                    <a:pt x="68" y="68"/>
                  </a:lnTo>
                  <a:lnTo>
                    <a:pt x="62" y="76"/>
                  </a:lnTo>
                  <a:lnTo>
                    <a:pt x="60" y="84"/>
                  </a:lnTo>
                  <a:lnTo>
                    <a:pt x="58" y="92"/>
                  </a:lnTo>
                  <a:lnTo>
                    <a:pt x="58" y="102"/>
                  </a:lnTo>
                  <a:lnTo>
                    <a:pt x="58" y="218"/>
                  </a:lnTo>
                  <a:lnTo>
                    <a:pt x="0" y="218"/>
                  </a:lnTo>
                  <a:lnTo>
                    <a:pt x="0" y="6"/>
                  </a:lnTo>
                  <a:lnTo>
                    <a:pt x="52" y="6"/>
                  </a:lnTo>
                  <a:lnTo>
                    <a:pt x="54" y="32"/>
                  </a:lnTo>
                  <a:lnTo>
                    <a:pt x="64" y="20"/>
                  </a:lnTo>
                  <a:lnTo>
                    <a:pt x="78" y="10"/>
                  </a:lnTo>
                  <a:lnTo>
                    <a:pt x="88" y="6"/>
                  </a:lnTo>
                  <a:lnTo>
                    <a:pt x="96" y="4"/>
                  </a:lnTo>
                  <a:lnTo>
                    <a:pt x="106" y="2"/>
                  </a:lnTo>
                  <a:lnTo>
                    <a:pt x="118" y="0"/>
                  </a:lnTo>
                  <a:lnTo>
                    <a:pt x="138" y="2"/>
                  </a:lnTo>
                  <a:lnTo>
                    <a:pt x="154" y="8"/>
                  </a:lnTo>
                  <a:lnTo>
                    <a:pt x="168" y="16"/>
                  </a:lnTo>
                  <a:lnTo>
                    <a:pt x="178" y="26"/>
                  </a:lnTo>
                  <a:lnTo>
                    <a:pt x="186" y="40"/>
                  </a:lnTo>
                  <a:lnTo>
                    <a:pt x="190" y="54"/>
                  </a:lnTo>
                  <a:lnTo>
                    <a:pt x="194" y="70"/>
                  </a:lnTo>
                  <a:lnTo>
                    <a:pt x="194" y="86"/>
                  </a:lnTo>
                  <a:lnTo>
                    <a:pt x="194" y="218"/>
                  </a:lnTo>
                  <a:close/>
                </a:path>
              </a:pathLst>
            </a:custGeom>
            <a:solidFill>
              <a:srgbClr val="0065A4"/>
            </a:solidFill>
            <a:ln w="9525">
              <a:noFill/>
              <a:round/>
              <a:headEnd/>
              <a:tailEnd/>
            </a:ln>
          </p:spPr>
          <p:txBody>
            <a:bodyPr/>
            <a:lstStyle/>
            <a:p>
              <a:endParaRPr lang="en-US" dirty="0"/>
            </a:p>
          </p:txBody>
        </p:sp>
        <p:sp>
          <p:nvSpPr>
            <p:cNvPr id="15372" name="Freeform 111"/>
            <p:cNvSpPr>
              <a:spLocks noChangeAspect="1"/>
            </p:cNvSpPr>
            <p:nvPr/>
          </p:nvSpPr>
          <p:spPr bwMode="auto">
            <a:xfrm>
              <a:off x="3720" y="3515"/>
              <a:ext cx="114" cy="276"/>
            </a:xfrm>
            <a:custGeom>
              <a:avLst/>
              <a:gdLst>
                <a:gd name="T0" fmla="*/ 114 w 114"/>
                <a:gd name="T1" fmla="*/ 224 h 276"/>
                <a:gd name="T2" fmla="*/ 110 w 114"/>
                <a:gd name="T3" fmla="*/ 272 h 276"/>
                <a:gd name="T4" fmla="*/ 110 w 114"/>
                <a:gd name="T5" fmla="*/ 272 h 276"/>
                <a:gd name="T6" fmla="*/ 90 w 114"/>
                <a:gd name="T7" fmla="*/ 276 h 276"/>
                <a:gd name="T8" fmla="*/ 70 w 114"/>
                <a:gd name="T9" fmla="*/ 276 h 276"/>
                <a:gd name="T10" fmla="*/ 70 w 114"/>
                <a:gd name="T11" fmla="*/ 276 h 276"/>
                <a:gd name="T12" fmla="*/ 50 w 114"/>
                <a:gd name="T13" fmla="*/ 276 h 276"/>
                <a:gd name="T14" fmla="*/ 36 w 114"/>
                <a:gd name="T15" fmla="*/ 272 h 276"/>
                <a:gd name="T16" fmla="*/ 24 w 114"/>
                <a:gd name="T17" fmla="*/ 266 h 276"/>
                <a:gd name="T18" fmla="*/ 14 w 114"/>
                <a:gd name="T19" fmla="*/ 258 h 276"/>
                <a:gd name="T20" fmla="*/ 8 w 114"/>
                <a:gd name="T21" fmla="*/ 248 h 276"/>
                <a:gd name="T22" fmla="*/ 2 w 114"/>
                <a:gd name="T23" fmla="*/ 234 h 276"/>
                <a:gd name="T24" fmla="*/ 0 w 114"/>
                <a:gd name="T25" fmla="*/ 220 h 276"/>
                <a:gd name="T26" fmla="*/ 0 w 114"/>
                <a:gd name="T27" fmla="*/ 202 h 276"/>
                <a:gd name="T28" fmla="*/ 0 w 114"/>
                <a:gd name="T29" fmla="*/ 0 h 276"/>
                <a:gd name="T30" fmla="*/ 58 w 114"/>
                <a:gd name="T31" fmla="*/ 0 h 276"/>
                <a:gd name="T32" fmla="*/ 58 w 114"/>
                <a:gd name="T33" fmla="*/ 60 h 276"/>
                <a:gd name="T34" fmla="*/ 114 w 114"/>
                <a:gd name="T35" fmla="*/ 60 h 276"/>
                <a:gd name="T36" fmla="*/ 110 w 114"/>
                <a:gd name="T37" fmla="*/ 110 h 276"/>
                <a:gd name="T38" fmla="*/ 58 w 114"/>
                <a:gd name="T39" fmla="*/ 110 h 276"/>
                <a:gd name="T40" fmla="*/ 58 w 114"/>
                <a:gd name="T41" fmla="*/ 198 h 276"/>
                <a:gd name="T42" fmla="*/ 58 w 114"/>
                <a:gd name="T43" fmla="*/ 198 h 276"/>
                <a:gd name="T44" fmla="*/ 58 w 114"/>
                <a:gd name="T45" fmla="*/ 210 h 276"/>
                <a:gd name="T46" fmla="*/ 62 w 114"/>
                <a:gd name="T47" fmla="*/ 220 h 276"/>
                <a:gd name="T48" fmla="*/ 66 w 114"/>
                <a:gd name="T49" fmla="*/ 224 h 276"/>
                <a:gd name="T50" fmla="*/ 70 w 114"/>
                <a:gd name="T51" fmla="*/ 226 h 276"/>
                <a:gd name="T52" fmla="*/ 84 w 114"/>
                <a:gd name="T53" fmla="*/ 228 h 276"/>
                <a:gd name="T54" fmla="*/ 84 w 114"/>
                <a:gd name="T55" fmla="*/ 228 h 276"/>
                <a:gd name="T56" fmla="*/ 98 w 114"/>
                <a:gd name="T57" fmla="*/ 228 h 276"/>
                <a:gd name="T58" fmla="*/ 114 w 114"/>
                <a:gd name="T59" fmla="*/ 224 h 276"/>
                <a:gd name="T60" fmla="*/ 114 w 114"/>
                <a:gd name="T61" fmla="*/ 224 h 27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14"/>
                <a:gd name="T94" fmla="*/ 0 h 276"/>
                <a:gd name="T95" fmla="*/ 114 w 114"/>
                <a:gd name="T96" fmla="*/ 276 h 27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14" h="276">
                  <a:moveTo>
                    <a:pt x="114" y="224"/>
                  </a:moveTo>
                  <a:lnTo>
                    <a:pt x="110" y="272"/>
                  </a:lnTo>
                  <a:lnTo>
                    <a:pt x="90" y="276"/>
                  </a:lnTo>
                  <a:lnTo>
                    <a:pt x="70" y="276"/>
                  </a:lnTo>
                  <a:lnTo>
                    <a:pt x="50" y="276"/>
                  </a:lnTo>
                  <a:lnTo>
                    <a:pt x="36" y="272"/>
                  </a:lnTo>
                  <a:lnTo>
                    <a:pt x="24" y="266"/>
                  </a:lnTo>
                  <a:lnTo>
                    <a:pt x="14" y="258"/>
                  </a:lnTo>
                  <a:lnTo>
                    <a:pt x="8" y="248"/>
                  </a:lnTo>
                  <a:lnTo>
                    <a:pt x="2" y="234"/>
                  </a:lnTo>
                  <a:lnTo>
                    <a:pt x="0" y="220"/>
                  </a:lnTo>
                  <a:lnTo>
                    <a:pt x="0" y="202"/>
                  </a:lnTo>
                  <a:lnTo>
                    <a:pt x="0" y="0"/>
                  </a:lnTo>
                  <a:lnTo>
                    <a:pt x="58" y="0"/>
                  </a:lnTo>
                  <a:lnTo>
                    <a:pt x="58" y="60"/>
                  </a:lnTo>
                  <a:lnTo>
                    <a:pt x="114" y="60"/>
                  </a:lnTo>
                  <a:lnTo>
                    <a:pt x="110" y="110"/>
                  </a:lnTo>
                  <a:lnTo>
                    <a:pt x="58" y="110"/>
                  </a:lnTo>
                  <a:lnTo>
                    <a:pt x="58" y="198"/>
                  </a:lnTo>
                  <a:lnTo>
                    <a:pt x="58" y="210"/>
                  </a:lnTo>
                  <a:lnTo>
                    <a:pt x="62" y="220"/>
                  </a:lnTo>
                  <a:lnTo>
                    <a:pt x="66" y="224"/>
                  </a:lnTo>
                  <a:lnTo>
                    <a:pt x="70" y="226"/>
                  </a:lnTo>
                  <a:lnTo>
                    <a:pt x="84" y="228"/>
                  </a:lnTo>
                  <a:lnTo>
                    <a:pt x="98" y="228"/>
                  </a:lnTo>
                  <a:lnTo>
                    <a:pt x="114" y="224"/>
                  </a:lnTo>
                  <a:close/>
                </a:path>
              </a:pathLst>
            </a:custGeom>
            <a:solidFill>
              <a:srgbClr val="0065A4"/>
            </a:solidFill>
            <a:ln w="9525">
              <a:noFill/>
              <a:round/>
              <a:headEnd/>
              <a:tailEnd/>
            </a:ln>
          </p:spPr>
          <p:txBody>
            <a:bodyPr/>
            <a:lstStyle/>
            <a:p>
              <a:endParaRPr lang="en-US" dirty="0"/>
            </a:p>
          </p:txBody>
        </p:sp>
        <p:sp>
          <p:nvSpPr>
            <p:cNvPr id="15373" name="Freeform 112"/>
            <p:cNvSpPr>
              <a:spLocks noChangeAspect="1"/>
            </p:cNvSpPr>
            <p:nvPr/>
          </p:nvSpPr>
          <p:spPr bwMode="auto">
            <a:xfrm>
              <a:off x="3574" y="3575"/>
              <a:ext cx="126" cy="212"/>
            </a:xfrm>
            <a:custGeom>
              <a:avLst/>
              <a:gdLst>
                <a:gd name="T0" fmla="*/ 126 w 126"/>
                <a:gd name="T1" fmla="*/ 0 h 212"/>
                <a:gd name="T2" fmla="*/ 122 w 126"/>
                <a:gd name="T3" fmla="*/ 50 h 212"/>
                <a:gd name="T4" fmla="*/ 106 w 126"/>
                <a:gd name="T5" fmla="*/ 50 h 212"/>
                <a:gd name="T6" fmla="*/ 106 w 126"/>
                <a:gd name="T7" fmla="*/ 50 h 212"/>
                <a:gd name="T8" fmla="*/ 96 w 126"/>
                <a:gd name="T9" fmla="*/ 50 h 212"/>
                <a:gd name="T10" fmla="*/ 86 w 126"/>
                <a:gd name="T11" fmla="*/ 54 h 212"/>
                <a:gd name="T12" fmla="*/ 76 w 126"/>
                <a:gd name="T13" fmla="*/ 60 h 212"/>
                <a:gd name="T14" fmla="*/ 70 w 126"/>
                <a:gd name="T15" fmla="*/ 66 h 212"/>
                <a:gd name="T16" fmla="*/ 64 w 126"/>
                <a:gd name="T17" fmla="*/ 74 h 212"/>
                <a:gd name="T18" fmla="*/ 60 w 126"/>
                <a:gd name="T19" fmla="*/ 82 h 212"/>
                <a:gd name="T20" fmla="*/ 58 w 126"/>
                <a:gd name="T21" fmla="*/ 92 h 212"/>
                <a:gd name="T22" fmla="*/ 58 w 126"/>
                <a:gd name="T23" fmla="*/ 100 h 212"/>
                <a:gd name="T24" fmla="*/ 58 w 126"/>
                <a:gd name="T25" fmla="*/ 212 h 212"/>
                <a:gd name="T26" fmla="*/ 0 w 126"/>
                <a:gd name="T27" fmla="*/ 212 h 212"/>
                <a:gd name="T28" fmla="*/ 0 w 126"/>
                <a:gd name="T29" fmla="*/ 0 h 212"/>
                <a:gd name="T30" fmla="*/ 54 w 126"/>
                <a:gd name="T31" fmla="*/ 0 h 212"/>
                <a:gd name="T32" fmla="*/ 56 w 126"/>
                <a:gd name="T33" fmla="*/ 26 h 212"/>
                <a:gd name="T34" fmla="*/ 56 w 126"/>
                <a:gd name="T35" fmla="*/ 26 h 212"/>
                <a:gd name="T36" fmla="*/ 66 w 126"/>
                <a:gd name="T37" fmla="*/ 14 h 212"/>
                <a:gd name="T38" fmla="*/ 80 w 126"/>
                <a:gd name="T39" fmla="*/ 6 h 212"/>
                <a:gd name="T40" fmla="*/ 94 w 126"/>
                <a:gd name="T41" fmla="*/ 2 h 212"/>
                <a:gd name="T42" fmla="*/ 112 w 126"/>
                <a:gd name="T43" fmla="*/ 0 h 212"/>
                <a:gd name="T44" fmla="*/ 126 w 126"/>
                <a:gd name="T45" fmla="*/ 0 h 2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6"/>
                <a:gd name="T70" fmla="*/ 0 h 212"/>
                <a:gd name="T71" fmla="*/ 126 w 126"/>
                <a:gd name="T72" fmla="*/ 212 h 21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6" h="212">
                  <a:moveTo>
                    <a:pt x="126" y="0"/>
                  </a:moveTo>
                  <a:lnTo>
                    <a:pt x="122" y="50"/>
                  </a:lnTo>
                  <a:lnTo>
                    <a:pt x="106" y="50"/>
                  </a:lnTo>
                  <a:lnTo>
                    <a:pt x="96" y="50"/>
                  </a:lnTo>
                  <a:lnTo>
                    <a:pt x="86" y="54"/>
                  </a:lnTo>
                  <a:lnTo>
                    <a:pt x="76" y="60"/>
                  </a:lnTo>
                  <a:lnTo>
                    <a:pt x="70" y="66"/>
                  </a:lnTo>
                  <a:lnTo>
                    <a:pt x="64" y="74"/>
                  </a:lnTo>
                  <a:lnTo>
                    <a:pt x="60" y="82"/>
                  </a:lnTo>
                  <a:lnTo>
                    <a:pt x="58" y="92"/>
                  </a:lnTo>
                  <a:lnTo>
                    <a:pt x="58" y="100"/>
                  </a:lnTo>
                  <a:lnTo>
                    <a:pt x="58" y="212"/>
                  </a:lnTo>
                  <a:lnTo>
                    <a:pt x="0" y="212"/>
                  </a:lnTo>
                  <a:lnTo>
                    <a:pt x="0" y="0"/>
                  </a:lnTo>
                  <a:lnTo>
                    <a:pt x="54" y="0"/>
                  </a:lnTo>
                  <a:lnTo>
                    <a:pt x="56" y="26"/>
                  </a:lnTo>
                  <a:lnTo>
                    <a:pt x="66" y="14"/>
                  </a:lnTo>
                  <a:lnTo>
                    <a:pt x="80" y="6"/>
                  </a:lnTo>
                  <a:lnTo>
                    <a:pt x="94" y="2"/>
                  </a:lnTo>
                  <a:lnTo>
                    <a:pt x="112" y="0"/>
                  </a:lnTo>
                  <a:lnTo>
                    <a:pt x="126" y="0"/>
                  </a:lnTo>
                  <a:close/>
                </a:path>
              </a:pathLst>
            </a:custGeom>
            <a:solidFill>
              <a:srgbClr val="0065A4"/>
            </a:solidFill>
            <a:ln w="9525">
              <a:noFill/>
              <a:round/>
              <a:headEnd/>
              <a:tailEnd/>
            </a:ln>
          </p:spPr>
          <p:txBody>
            <a:bodyPr/>
            <a:lstStyle/>
            <a:p>
              <a:endParaRPr lang="en-US" dirty="0"/>
            </a:p>
          </p:txBody>
        </p:sp>
        <p:sp>
          <p:nvSpPr>
            <p:cNvPr id="15374" name="Freeform 113"/>
            <p:cNvSpPr>
              <a:spLocks noChangeAspect="1"/>
            </p:cNvSpPr>
            <p:nvPr/>
          </p:nvSpPr>
          <p:spPr bwMode="auto">
            <a:xfrm>
              <a:off x="3020" y="3469"/>
              <a:ext cx="294" cy="326"/>
            </a:xfrm>
            <a:custGeom>
              <a:avLst/>
              <a:gdLst>
                <a:gd name="T0" fmla="*/ 294 w 294"/>
                <a:gd name="T1" fmla="*/ 296 h 326"/>
                <a:gd name="T2" fmla="*/ 234 w 294"/>
                <a:gd name="T3" fmla="*/ 320 h 326"/>
                <a:gd name="T4" fmla="*/ 202 w 294"/>
                <a:gd name="T5" fmla="*/ 326 h 326"/>
                <a:gd name="T6" fmla="*/ 164 w 294"/>
                <a:gd name="T7" fmla="*/ 326 h 326"/>
                <a:gd name="T8" fmla="*/ 148 w 294"/>
                <a:gd name="T9" fmla="*/ 326 h 326"/>
                <a:gd name="T10" fmla="*/ 114 w 294"/>
                <a:gd name="T11" fmla="*/ 320 h 326"/>
                <a:gd name="T12" fmla="*/ 84 w 294"/>
                <a:gd name="T13" fmla="*/ 308 h 326"/>
                <a:gd name="T14" fmla="*/ 58 w 294"/>
                <a:gd name="T15" fmla="*/ 292 h 326"/>
                <a:gd name="T16" fmla="*/ 36 w 294"/>
                <a:gd name="T17" fmla="*/ 272 h 326"/>
                <a:gd name="T18" fmla="*/ 20 w 294"/>
                <a:gd name="T19" fmla="*/ 246 h 326"/>
                <a:gd name="T20" fmla="*/ 8 w 294"/>
                <a:gd name="T21" fmla="*/ 216 h 326"/>
                <a:gd name="T22" fmla="*/ 2 w 294"/>
                <a:gd name="T23" fmla="*/ 182 h 326"/>
                <a:gd name="T24" fmla="*/ 0 w 294"/>
                <a:gd name="T25" fmla="*/ 164 h 326"/>
                <a:gd name="T26" fmla="*/ 4 w 294"/>
                <a:gd name="T27" fmla="*/ 128 h 326"/>
                <a:gd name="T28" fmla="*/ 12 w 294"/>
                <a:gd name="T29" fmla="*/ 96 h 326"/>
                <a:gd name="T30" fmla="*/ 28 w 294"/>
                <a:gd name="T31" fmla="*/ 68 h 326"/>
                <a:gd name="T32" fmla="*/ 48 w 294"/>
                <a:gd name="T33" fmla="*/ 44 h 326"/>
                <a:gd name="T34" fmla="*/ 72 w 294"/>
                <a:gd name="T35" fmla="*/ 26 h 326"/>
                <a:gd name="T36" fmla="*/ 100 w 294"/>
                <a:gd name="T37" fmla="*/ 12 h 326"/>
                <a:gd name="T38" fmla="*/ 130 w 294"/>
                <a:gd name="T39" fmla="*/ 2 h 326"/>
                <a:gd name="T40" fmla="*/ 164 w 294"/>
                <a:gd name="T41" fmla="*/ 0 h 326"/>
                <a:gd name="T42" fmla="*/ 182 w 294"/>
                <a:gd name="T43" fmla="*/ 0 h 326"/>
                <a:gd name="T44" fmla="*/ 216 w 294"/>
                <a:gd name="T45" fmla="*/ 4 h 326"/>
                <a:gd name="T46" fmla="*/ 248 w 294"/>
                <a:gd name="T47" fmla="*/ 14 h 326"/>
                <a:gd name="T48" fmla="*/ 276 w 294"/>
                <a:gd name="T49" fmla="*/ 30 h 326"/>
                <a:gd name="T50" fmla="*/ 250 w 294"/>
                <a:gd name="T51" fmla="*/ 82 h 326"/>
                <a:gd name="T52" fmla="*/ 232 w 294"/>
                <a:gd name="T53" fmla="*/ 70 h 326"/>
                <a:gd name="T54" fmla="*/ 188 w 294"/>
                <a:gd name="T55" fmla="*/ 56 h 326"/>
                <a:gd name="T56" fmla="*/ 162 w 294"/>
                <a:gd name="T57" fmla="*/ 56 h 326"/>
                <a:gd name="T58" fmla="*/ 122 w 294"/>
                <a:gd name="T59" fmla="*/ 64 h 326"/>
                <a:gd name="T60" fmla="*/ 90 w 294"/>
                <a:gd name="T61" fmla="*/ 86 h 326"/>
                <a:gd name="T62" fmla="*/ 72 w 294"/>
                <a:gd name="T63" fmla="*/ 120 h 326"/>
                <a:gd name="T64" fmla="*/ 64 w 294"/>
                <a:gd name="T65" fmla="*/ 160 h 326"/>
                <a:gd name="T66" fmla="*/ 66 w 294"/>
                <a:gd name="T67" fmla="*/ 184 h 326"/>
                <a:gd name="T68" fmla="*/ 80 w 294"/>
                <a:gd name="T69" fmla="*/ 224 h 326"/>
                <a:gd name="T70" fmla="*/ 106 w 294"/>
                <a:gd name="T71" fmla="*/ 254 h 326"/>
                <a:gd name="T72" fmla="*/ 144 w 294"/>
                <a:gd name="T73" fmla="*/ 270 h 326"/>
                <a:gd name="T74" fmla="*/ 166 w 294"/>
                <a:gd name="T75" fmla="*/ 272 h 326"/>
                <a:gd name="T76" fmla="*/ 204 w 294"/>
                <a:gd name="T77" fmla="*/ 270 h 326"/>
                <a:gd name="T78" fmla="*/ 234 w 294"/>
                <a:gd name="T79" fmla="*/ 260 h 326"/>
                <a:gd name="T80" fmla="*/ 170 w 294"/>
                <a:gd name="T81" fmla="*/ 194 h 326"/>
                <a:gd name="T82" fmla="*/ 294 w 294"/>
                <a:gd name="T83" fmla="*/ 140 h 32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26"/>
                <a:gd name="T128" fmla="*/ 294 w 294"/>
                <a:gd name="T129" fmla="*/ 326 h 32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26">
                  <a:moveTo>
                    <a:pt x="294" y="296"/>
                  </a:moveTo>
                  <a:lnTo>
                    <a:pt x="294" y="296"/>
                  </a:lnTo>
                  <a:lnTo>
                    <a:pt x="266" y="310"/>
                  </a:lnTo>
                  <a:lnTo>
                    <a:pt x="234" y="320"/>
                  </a:lnTo>
                  <a:lnTo>
                    <a:pt x="218" y="322"/>
                  </a:lnTo>
                  <a:lnTo>
                    <a:pt x="202" y="326"/>
                  </a:lnTo>
                  <a:lnTo>
                    <a:pt x="184" y="326"/>
                  </a:lnTo>
                  <a:lnTo>
                    <a:pt x="164" y="326"/>
                  </a:lnTo>
                  <a:lnTo>
                    <a:pt x="148" y="326"/>
                  </a:lnTo>
                  <a:lnTo>
                    <a:pt x="130" y="324"/>
                  </a:lnTo>
                  <a:lnTo>
                    <a:pt x="114" y="320"/>
                  </a:lnTo>
                  <a:lnTo>
                    <a:pt x="98" y="314"/>
                  </a:lnTo>
                  <a:lnTo>
                    <a:pt x="84" y="308"/>
                  </a:lnTo>
                  <a:lnTo>
                    <a:pt x="70" y="300"/>
                  </a:lnTo>
                  <a:lnTo>
                    <a:pt x="58" y="292"/>
                  </a:lnTo>
                  <a:lnTo>
                    <a:pt x="46" y="282"/>
                  </a:lnTo>
                  <a:lnTo>
                    <a:pt x="36" y="272"/>
                  </a:lnTo>
                  <a:lnTo>
                    <a:pt x="28" y="258"/>
                  </a:lnTo>
                  <a:lnTo>
                    <a:pt x="20" y="246"/>
                  </a:lnTo>
                  <a:lnTo>
                    <a:pt x="12" y="232"/>
                  </a:lnTo>
                  <a:lnTo>
                    <a:pt x="8" y="216"/>
                  </a:lnTo>
                  <a:lnTo>
                    <a:pt x="4" y="200"/>
                  </a:lnTo>
                  <a:lnTo>
                    <a:pt x="2" y="182"/>
                  </a:lnTo>
                  <a:lnTo>
                    <a:pt x="0" y="164"/>
                  </a:lnTo>
                  <a:lnTo>
                    <a:pt x="2" y="146"/>
                  </a:lnTo>
                  <a:lnTo>
                    <a:pt x="4" y="128"/>
                  </a:lnTo>
                  <a:lnTo>
                    <a:pt x="8" y="112"/>
                  </a:lnTo>
                  <a:lnTo>
                    <a:pt x="12" y="96"/>
                  </a:lnTo>
                  <a:lnTo>
                    <a:pt x="20" y="82"/>
                  </a:lnTo>
                  <a:lnTo>
                    <a:pt x="28" y="68"/>
                  </a:lnTo>
                  <a:lnTo>
                    <a:pt x="36" y="56"/>
                  </a:lnTo>
                  <a:lnTo>
                    <a:pt x="48" y="44"/>
                  </a:lnTo>
                  <a:lnTo>
                    <a:pt x="58" y="34"/>
                  </a:lnTo>
                  <a:lnTo>
                    <a:pt x="72" y="26"/>
                  </a:lnTo>
                  <a:lnTo>
                    <a:pt x="84" y="18"/>
                  </a:lnTo>
                  <a:lnTo>
                    <a:pt x="100" y="12"/>
                  </a:lnTo>
                  <a:lnTo>
                    <a:pt x="114" y="6"/>
                  </a:lnTo>
                  <a:lnTo>
                    <a:pt x="130" y="2"/>
                  </a:lnTo>
                  <a:lnTo>
                    <a:pt x="148" y="0"/>
                  </a:lnTo>
                  <a:lnTo>
                    <a:pt x="164" y="0"/>
                  </a:lnTo>
                  <a:lnTo>
                    <a:pt x="182" y="0"/>
                  </a:lnTo>
                  <a:lnTo>
                    <a:pt x="200" y="2"/>
                  </a:lnTo>
                  <a:lnTo>
                    <a:pt x="216" y="4"/>
                  </a:lnTo>
                  <a:lnTo>
                    <a:pt x="232" y="8"/>
                  </a:lnTo>
                  <a:lnTo>
                    <a:pt x="248" y="14"/>
                  </a:lnTo>
                  <a:lnTo>
                    <a:pt x="262" y="22"/>
                  </a:lnTo>
                  <a:lnTo>
                    <a:pt x="276" y="30"/>
                  </a:lnTo>
                  <a:lnTo>
                    <a:pt x="290" y="40"/>
                  </a:lnTo>
                  <a:lnTo>
                    <a:pt x="250" y="82"/>
                  </a:lnTo>
                  <a:lnTo>
                    <a:pt x="232" y="70"/>
                  </a:lnTo>
                  <a:lnTo>
                    <a:pt x="212" y="62"/>
                  </a:lnTo>
                  <a:lnTo>
                    <a:pt x="188" y="56"/>
                  </a:lnTo>
                  <a:lnTo>
                    <a:pt x="162" y="56"/>
                  </a:lnTo>
                  <a:lnTo>
                    <a:pt x="140" y="58"/>
                  </a:lnTo>
                  <a:lnTo>
                    <a:pt x="122" y="64"/>
                  </a:lnTo>
                  <a:lnTo>
                    <a:pt x="104" y="74"/>
                  </a:lnTo>
                  <a:lnTo>
                    <a:pt x="90" y="86"/>
                  </a:lnTo>
                  <a:lnTo>
                    <a:pt x="80" y="102"/>
                  </a:lnTo>
                  <a:lnTo>
                    <a:pt x="72" y="120"/>
                  </a:lnTo>
                  <a:lnTo>
                    <a:pt x="66" y="140"/>
                  </a:lnTo>
                  <a:lnTo>
                    <a:pt x="64" y="160"/>
                  </a:lnTo>
                  <a:lnTo>
                    <a:pt x="66" y="184"/>
                  </a:lnTo>
                  <a:lnTo>
                    <a:pt x="72" y="206"/>
                  </a:lnTo>
                  <a:lnTo>
                    <a:pt x="80" y="224"/>
                  </a:lnTo>
                  <a:lnTo>
                    <a:pt x="92" y="240"/>
                  </a:lnTo>
                  <a:lnTo>
                    <a:pt x="106" y="254"/>
                  </a:lnTo>
                  <a:lnTo>
                    <a:pt x="124" y="262"/>
                  </a:lnTo>
                  <a:lnTo>
                    <a:pt x="144" y="270"/>
                  </a:lnTo>
                  <a:lnTo>
                    <a:pt x="166" y="272"/>
                  </a:lnTo>
                  <a:lnTo>
                    <a:pt x="186" y="272"/>
                  </a:lnTo>
                  <a:lnTo>
                    <a:pt x="204" y="270"/>
                  </a:lnTo>
                  <a:lnTo>
                    <a:pt x="220" y="266"/>
                  </a:lnTo>
                  <a:lnTo>
                    <a:pt x="234" y="260"/>
                  </a:lnTo>
                  <a:lnTo>
                    <a:pt x="234" y="194"/>
                  </a:lnTo>
                  <a:lnTo>
                    <a:pt x="170" y="194"/>
                  </a:lnTo>
                  <a:lnTo>
                    <a:pt x="174" y="140"/>
                  </a:lnTo>
                  <a:lnTo>
                    <a:pt x="294" y="140"/>
                  </a:lnTo>
                  <a:lnTo>
                    <a:pt x="294" y="296"/>
                  </a:lnTo>
                  <a:close/>
                </a:path>
              </a:pathLst>
            </a:custGeom>
            <a:solidFill>
              <a:srgbClr val="0065A4"/>
            </a:solidFill>
            <a:ln w="9525">
              <a:noFill/>
              <a:round/>
              <a:headEnd/>
              <a:tailEnd/>
            </a:ln>
          </p:spPr>
          <p:txBody>
            <a:bodyPr/>
            <a:lstStyle/>
            <a:p>
              <a:endParaRPr lang="en-US" dirty="0"/>
            </a:p>
          </p:txBody>
        </p:sp>
        <p:sp>
          <p:nvSpPr>
            <p:cNvPr id="15375" name="Freeform 114"/>
            <p:cNvSpPr>
              <a:spLocks noChangeAspect="1" noEditPoints="1"/>
            </p:cNvSpPr>
            <p:nvPr/>
          </p:nvSpPr>
          <p:spPr bwMode="auto">
            <a:xfrm>
              <a:off x="4080" y="3569"/>
              <a:ext cx="216" cy="224"/>
            </a:xfrm>
            <a:custGeom>
              <a:avLst/>
              <a:gdLst>
                <a:gd name="T0" fmla="*/ 58 w 216"/>
                <a:gd name="T1" fmla="*/ 132 h 224"/>
                <a:gd name="T2" fmla="*/ 60 w 216"/>
                <a:gd name="T3" fmla="*/ 142 h 224"/>
                <a:gd name="T4" fmla="*/ 70 w 216"/>
                <a:gd name="T5" fmla="*/ 158 h 224"/>
                <a:gd name="T6" fmla="*/ 84 w 216"/>
                <a:gd name="T7" fmla="*/ 170 h 224"/>
                <a:gd name="T8" fmla="*/ 102 w 216"/>
                <a:gd name="T9" fmla="*/ 176 h 224"/>
                <a:gd name="T10" fmla="*/ 112 w 216"/>
                <a:gd name="T11" fmla="*/ 176 h 224"/>
                <a:gd name="T12" fmla="*/ 144 w 216"/>
                <a:gd name="T13" fmla="*/ 172 h 224"/>
                <a:gd name="T14" fmla="*/ 170 w 216"/>
                <a:gd name="T15" fmla="*/ 150 h 224"/>
                <a:gd name="T16" fmla="*/ 208 w 216"/>
                <a:gd name="T17" fmla="*/ 180 h 224"/>
                <a:gd name="T18" fmla="*/ 188 w 216"/>
                <a:gd name="T19" fmla="*/ 200 h 224"/>
                <a:gd name="T20" fmla="*/ 164 w 216"/>
                <a:gd name="T21" fmla="*/ 214 h 224"/>
                <a:gd name="T22" fmla="*/ 140 w 216"/>
                <a:gd name="T23" fmla="*/ 222 h 224"/>
                <a:gd name="T24" fmla="*/ 112 w 216"/>
                <a:gd name="T25" fmla="*/ 224 h 224"/>
                <a:gd name="T26" fmla="*/ 90 w 216"/>
                <a:gd name="T27" fmla="*/ 222 h 224"/>
                <a:gd name="T28" fmla="*/ 50 w 216"/>
                <a:gd name="T29" fmla="*/ 206 h 224"/>
                <a:gd name="T30" fmla="*/ 20 w 216"/>
                <a:gd name="T31" fmla="*/ 178 h 224"/>
                <a:gd name="T32" fmla="*/ 2 w 216"/>
                <a:gd name="T33" fmla="*/ 136 h 224"/>
                <a:gd name="T34" fmla="*/ 0 w 216"/>
                <a:gd name="T35" fmla="*/ 112 h 224"/>
                <a:gd name="T36" fmla="*/ 8 w 216"/>
                <a:gd name="T37" fmla="*/ 66 h 224"/>
                <a:gd name="T38" fmla="*/ 32 w 216"/>
                <a:gd name="T39" fmla="*/ 32 h 224"/>
                <a:gd name="T40" fmla="*/ 68 w 216"/>
                <a:gd name="T41" fmla="*/ 8 h 224"/>
                <a:gd name="T42" fmla="*/ 110 w 216"/>
                <a:gd name="T43" fmla="*/ 0 h 224"/>
                <a:gd name="T44" fmla="*/ 134 w 216"/>
                <a:gd name="T45" fmla="*/ 2 h 224"/>
                <a:gd name="T46" fmla="*/ 174 w 216"/>
                <a:gd name="T47" fmla="*/ 18 h 224"/>
                <a:gd name="T48" fmla="*/ 200 w 216"/>
                <a:gd name="T49" fmla="*/ 46 h 224"/>
                <a:gd name="T50" fmla="*/ 214 w 216"/>
                <a:gd name="T51" fmla="*/ 90 h 224"/>
                <a:gd name="T52" fmla="*/ 216 w 216"/>
                <a:gd name="T53" fmla="*/ 132 h 224"/>
                <a:gd name="T54" fmla="*/ 158 w 216"/>
                <a:gd name="T55" fmla="*/ 88 h 224"/>
                <a:gd name="T56" fmla="*/ 154 w 216"/>
                <a:gd name="T57" fmla="*/ 70 h 224"/>
                <a:gd name="T58" fmla="*/ 144 w 216"/>
                <a:gd name="T59" fmla="*/ 56 h 224"/>
                <a:gd name="T60" fmla="*/ 128 w 216"/>
                <a:gd name="T61" fmla="*/ 48 h 224"/>
                <a:gd name="T62" fmla="*/ 108 w 216"/>
                <a:gd name="T63" fmla="*/ 46 h 224"/>
                <a:gd name="T64" fmla="*/ 98 w 216"/>
                <a:gd name="T65" fmla="*/ 46 h 224"/>
                <a:gd name="T66" fmla="*/ 82 w 216"/>
                <a:gd name="T67" fmla="*/ 52 h 224"/>
                <a:gd name="T68" fmla="*/ 68 w 216"/>
                <a:gd name="T69" fmla="*/ 64 h 224"/>
                <a:gd name="T70" fmla="*/ 60 w 216"/>
                <a:gd name="T71" fmla="*/ 80 h 224"/>
                <a:gd name="T72" fmla="*/ 158 w 216"/>
                <a:gd name="T73" fmla="*/ 88 h 22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16"/>
                <a:gd name="T112" fmla="*/ 0 h 224"/>
                <a:gd name="T113" fmla="*/ 216 w 216"/>
                <a:gd name="T114" fmla="*/ 224 h 22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16" h="224">
                  <a:moveTo>
                    <a:pt x="216" y="132"/>
                  </a:moveTo>
                  <a:lnTo>
                    <a:pt x="58" y="132"/>
                  </a:lnTo>
                  <a:lnTo>
                    <a:pt x="60" y="142"/>
                  </a:lnTo>
                  <a:lnTo>
                    <a:pt x="64" y="150"/>
                  </a:lnTo>
                  <a:lnTo>
                    <a:pt x="70" y="158"/>
                  </a:lnTo>
                  <a:lnTo>
                    <a:pt x="76" y="164"/>
                  </a:lnTo>
                  <a:lnTo>
                    <a:pt x="84" y="170"/>
                  </a:lnTo>
                  <a:lnTo>
                    <a:pt x="92" y="174"/>
                  </a:lnTo>
                  <a:lnTo>
                    <a:pt x="102" y="176"/>
                  </a:lnTo>
                  <a:lnTo>
                    <a:pt x="112" y="176"/>
                  </a:lnTo>
                  <a:lnTo>
                    <a:pt x="128" y="176"/>
                  </a:lnTo>
                  <a:lnTo>
                    <a:pt x="144" y="172"/>
                  </a:lnTo>
                  <a:lnTo>
                    <a:pt x="156" y="162"/>
                  </a:lnTo>
                  <a:lnTo>
                    <a:pt x="170" y="150"/>
                  </a:lnTo>
                  <a:lnTo>
                    <a:pt x="208" y="180"/>
                  </a:lnTo>
                  <a:lnTo>
                    <a:pt x="198" y="190"/>
                  </a:lnTo>
                  <a:lnTo>
                    <a:pt x="188" y="200"/>
                  </a:lnTo>
                  <a:lnTo>
                    <a:pt x="176" y="208"/>
                  </a:lnTo>
                  <a:lnTo>
                    <a:pt x="164" y="214"/>
                  </a:lnTo>
                  <a:lnTo>
                    <a:pt x="152" y="218"/>
                  </a:lnTo>
                  <a:lnTo>
                    <a:pt x="140" y="222"/>
                  </a:lnTo>
                  <a:lnTo>
                    <a:pt x="126" y="224"/>
                  </a:lnTo>
                  <a:lnTo>
                    <a:pt x="112" y="224"/>
                  </a:lnTo>
                  <a:lnTo>
                    <a:pt x="90" y="222"/>
                  </a:lnTo>
                  <a:lnTo>
                    <a:pt x="68" y="216"/>
                  </a:lnTo>
                  <a:lnTo>
                    <a:pt x="50" y="206"/>
                  </a:lnTo>
                  <a:lnTo>
                    <a:pt x="32" y="194"/>
                  </a:lnTo>
                  <a:lnTo>
                    <a:pt x="20" y="178"/>
                  </a:lnTo>
                  <a:lnTo>
                    <a:pt x="10" y="158"/>
                  </a:lnTo>
                  <a:lnTo>
                    <a:pt x="2" y="136"/>
                  </a:lnTo>
                  <a:lnTo>
                    <a:pt x="0" y="112"/>
                  </a:lnTo>
                  <a:lnTo>
                    <a:pt x="2" y="88"/>
                  </a:lnTo>
                  <a:lnTo>
                    <a:pt x="8" y="66"/>
                  </a:lnTo>
                  <a:lnTo>
                    <a:pt x="18" y="48"/>
                  </a:lnTo>
                  <a:lnTo>
                    <a:pt x="32" y="32"/>
                  </a:lnTo>
                  <a:lnTo>
                    <a:pt x="48" y="18"/>
                  </a:lnTo>
                  <a:lnTo>
                    <a:pt x="68" y="8"/>
                  </a:lnTo>
                  <a:lnTo>
                    <a:pt x="88" y="2"/>
                  </a:lnTo>
                  <a:lnTo>
                    <a:pt x="110" y="0"/>
                  </a:lnTo>
                  <a:lnTo>
                    <a:pt x="134" y="2"/>
                  </a:lnTo>
                  <a:lnTo>
                    <a:pt x="156" y="8"/>
                  </a:lnTo>
                  <a:lnTo>
                    <a:pt x="174" y="18"/>
                  </a:lnTo>
                  <a:lnTo>
                    <a:pt x="190" y="30"/>
                  </a:lnTo>
                  <a:lnTo>
                    <a:pt x="200" y="46"/>
                  </a:lnTo>
                  <a:lnTo>
                    <a:pt x="210" y="66"/>
                  </a:lnTo>
                  <a:lnTo>
                    <a:pt x="214" y="90"/>
                  </a:lnTo>
                  <a:lnTo>
                    <a:pt x="216" y="116"/>
                  </a:lnTo>
                  <a:lnTo>
                    <a:pt x="216" y="132"/>
                  </a:lnTo>
                  <a:close/>
                  <a:moveTo>
                    <a:pt x="158" y="88"/>
                  </a:moveTo>
                  <a:lnTo>
                    <a:pt x="158" y="88"/>
                  </a:lnTo>
                  <a:lnTo>
                    <a:pt x="158" y="78"/>
                  </a:lnTo>
                  <a:lnTo>
                    <a:pt x="154" y="70"/>
                  </a:lnTo>
                  <a:lnTo>
                    <a:pt x="150" y="62"/>
                  </a:lnTo>
                  <a:lnTo>
                    <a:pt x="144" y="56"/>
                  </a:lnTo>
                  <a:lnTo>
                    <a:pt x="136" y="52"/>
                  </a:lnTo>
                  <a:lnTo>
                    <a:pt x="128" y="48"/>
                  </a:lnTo>
                  <a:lnTo>
                    <a:pt x="120" y="46"/>
                  </a:lnTo>
                  <a:lnTo>
                    <a:pt x="108" y="46"/>
                  </a:lnTo>
                  <a:lnTo>
                    <a:pt x="98" y="46"/>
                  </a:lnTo>
                  <a:lnTo>
                    <a:pt x="90" y="48"/>
                  </a:lnTo>
                  <a:lnTo>
                    <a:pt x="82" y="52"/>
                  </a:lnTo>
                  <a:lnTo>
                    <a:pt x="74" y="58"/>
                  </a:lnTo>
                  <a:lnTo>
                    <a:pt x="68" y="64"/>
                  </a:lnTo>
                  <a:lnTo>
                    <a:pt x="64" y="72"/>
                  </a:lnTo>
                  <a:lnTo>
                    <a:pt x="60" y="80"/>
                  </a:lnTo>
                  <a:lnTo>
                    <a:pt x="58" y="88"/>
                  </a:lnTo>
                  <a:lnTo>
                    <a:pt x="158" y="88"/>
                  </a:lnTo>
                  <a:close/>
                </a:path>
              </a:pathLst>
            </a:custGeom>
            <a:solidFill>
              <a:srgbClr val="0065A4"/>
            </a:solidFill>
            <a:ln w="9525">
              <a:noFill/>
              <a:round/>
              <a:headEnd/>
              <a:tailEnd/>
            </a:ln>
          </p:spPr>
          <p:txBody>
            <a:bodyPr/>
            <a:lstStyle/>
            <a:p>
              <a:endParaRPr lang="en-US" dirty="0"/>
            </a:p>
          </p:txBody>
        </p:sp>
        <p:sp>
          <p:nvSpPr>
            <p:cNvPr id="15376" name="Freeform 115"/>
            <p:cNvSpPr>
              <a:spLocks noChangeAspect="1" noEditPoints="1"/>
            </p:cNvSpPr>
            <p:nvPr/>
          </p:nvSpPr>
          <p:spPr bwMode="auto">
            <a:xfrm>
              <a:off x="3342" y="3569"/>
              <a:ext cx="196" cy="224"/>
            </a:xfrm>
            <a:custGeom>
              <a:avLst/>
              <a:gdLst>
                <a:gd name="T0" fmla="*/ 196 w 196"/>
                <a:gd name="T1" fmla="*/ 218 h 224"/>
                <a:gd name="T2" fmla="*/ 144 w 196"/>
                <a:gd name="T3" fmla="*/ 198 h 224"/>
                <a:gd name="T4" fmla="*/ 138 w 196"/>
                <a:gd name="T5" fmla="*/ 204 h 224"/>
                <a:gd name="T6" fmla="*/ 114 w 196"/>
                <a:gd name="T7" fmla="*/ 218 h 224"/>
                <a:gd name="T8" fmla="*/ 78 w 196"/>
                <a:gd name="T9" fmla="*/ 224 h 224"/>
                <a:gd name="T10" fmla="*/ 62 w 196"/>
                <a:gd name="T11" fmla="*/ 224 h 224"/>
                <a:gd name="T12" fmla="*/ 36 w 196"/>
                <a:gd name="T13" fmla="*/ 216 h 224"/>
                <a:gd name="T14" fmla="*/ 14 w 196"/>
                <a:gd name="T15" fmla="*/ 200 h 224"/>
                <a:gd name="T16" fmla="*/ 2 w 196"/>
                <a:gd name="T17" fmla="*/ 176 h 224"/>
                <a:gd name="T18" fmla="*/ 0 w 196"/>
                <a:gd name="T19" fmla="*/ 160 h 224"/>
                <a:gd name="T20" fmla="*/ 4 w 196"/>
                <a:gd name="T21" fmla="*/ 136 h 224"/>
                <a:gd name="T22" fmla="*/ 12 w 196"/>
                <a:gd name="T23" fmla="*/ 118 h 224"/>
                <a:gd name="T24" fmla="*/ 28 w 196"/>
                <a:gd name="T25" fmla="*/ 104 h 224"/>
                <a:gd name="T26" fmla="*/ 46 w 196"/>
                <a:gd name="T27" fmla="*/ 96 h 224"/>
                <a:gd name="T28" fmla="*/ 88 w 196"/>
                <a:gd name="T29" fmla="*/ 86 h 224"/>
                <a:gd name="T30" fmla="*/ 130 w 196"/>
                <a:gd name="T31" fmla="*/ 84 h 224"/>
                <a:gd name="T32" fmla="*/ 140 w 196"/>
                <a:gd name="T33" fmla="*/ 82 h 224"/>
                <a:gd name="T34" fmla="*/ 140 w 196"/>
                <a:gd name="T35" fmla="*/ 72 h 224"/>
                <a:gd name="T36" fmla="*/ 134 w 196"/>
                <a:gd name="T37" fmla="*/ 60 h 224"/>
                <a:gd name="T38" fmla="*/ 124 w 196"/>
                <a:gd name="T39" fmla="*/ 50 h 224"/>
                <a:gd name="T40" fmla="*/ 106 w 196"/>
                <a:gd name="T41" fmla="*/ 46 h 224"/>
                <a:gd name="T42" fmla="*/ 96 w 196"/>
                <a:gd name="T43" fmla="*/ 46 h 224"/>
                <a:gd name="T44" fmla="*/ 66 w 196"/>
                <a:gd name="T45" fmla="*/ 52 h 224"/>
                <a:gd name="T46" fmla="*/ 40 w 196"/>
                <a:gd name="T47" fmla="*/ 68 h 224"/>
                <a:gd name="T48" fmla="*/ 6 w 196"/>
                <a:gd name="T49" fmla="*/ 34 h 224"/>
                <a:gd name="T50" fmla="*/ 28 w 196"/>
                <a:gd name="T51" fmla="*/ 18 h 224"/>
                <a:gd name="T52" fmla="*/ 76 w 196"/>
                <a:gd name="T53" fmla="*/ 2 h 224"/>
                <a:gd name="T54" fmla="*/ 100 w 196"/>
                <a:gd name="T55" fmla="*/ 0 h 224"/>
                <a:gd name="T56" fmla="*/ 144 w 196"/>
                <a:gd name="T57" fmla="*/ 6 h 224"/>
                <a:gd name="T58" fmla="*/ 174 w 196"/>
                <a:gd name="T59" fmla="*/ 22 h 224"/>
                <a:gd name="T60" fmla="*/ 190 w 196"/>
                <a:gd name="T61" fmla="*/ 46 h 224"/>
                <a:gd name="T62" fmla="*/ 196 w 196"/>
                <a:gd name="T63" fmla="*/ 80 h 224"/>
                <a:gd name="T64" fmla="*/ 140 w 196"/>
                <a:gd name="T65" fmla="*/ 126 h 224"/>
                <a:gd name="T66" fmla="*/ 132 w 196"/>
                <a:gd name="T67" fmla="*/ 126 h 224"/>
                <a:gd name="T68" fmla="*/ 96 w 196"/>
                <a:gd name="T69" fmla="*/ 128 h 224"/>
                <a:gd name="T70" fmla="*/ 74 w 196"/>
                <a:gd name="T71" fmla="*/ 134 h 224"/>
                <a:gd name="T72" fmla="*/ 60 w 196"/>
                <a:gd name="T73" fmla="*/ 146 h 224"/>
                <a:gd name="T74" fmla="*/ 58 w 196"/>
                <a:gd name="T75" fmla="*/ 156 h 224"/>
                <a:gd name="T76" fmla="*/ 62 w 196"/>
                <a:gd name="T77" fmla="*/ 168 h 224"/>
                <a:gd name="T78" fmla="*/ 70 w 196"/>
                <a:gd name="T79" fmla="*/ 176 h 224"/>
                <a:gd name="T80" fmla="*/ 84 w 196"/>
                <a:gd name="T81" fmla="*/ 180 h 224"/>
                <a:gd name="T82" fmla="*/ 114 w 196"/>
                <a:gd name="T83" fmla="*/ 174 h 224"/>
                <a:gd name="T84" fmla="*/ 128 w 196"/>
                <a:gd name="T85" fmla="*/ 164 h 224"/>
                <a:gd name="T86" fmla="*/ 138 w 196"/>
                <a:gd name="T87" fmla="*/ 152 h 224"/>
                <a:gd name="T88" fmla="*/ 140 w 196"/>
                <a:gd name="T89" fmla="*/ 134 h 22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96"/>
                <a:gd name="T136" fmla="*/ 0 h 224"/>
                <a:gd name="T137" fmla="*/ 196 w 196"/>
                <a:gd name="T138" fmla="*/ 224 h 22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96" h="224">
                  <a:moveTo>
                    <a:pt x="196" y="80"/>
                  </a:moveTo>
                  <a:lnTo>
                    <a:pt x="196" y="218"/>
                  </a:lnTo>
                  <a:lnTo>
                    <a:pt x="146" y="218"/>
                  </a:lnTo>
                  <a:lnTo>
                    <a:pt x="144" y="198"/>
                  </a:lnTo>
                  <a:lnTo>
                    <a:pt x="138" y="204"/>
                  </a:lnTo>
                  <a:lnTo>
                    <a:pt x="130" y="210"/>
                  </a:lnTo>
                  <a:lnTo>
                    <a:pt x="114" y="218"/>
                  </a:lnTo>
                  <a:lnTo>
                    <a:pt x="96" y="222"/>
                  </a:lnTo>
                  <a:lnTo>
                    <a:pt x="78" y="224"/>
                  </a:lnTo>
                  <a:lnTo>
                    <a:pt x="62" y="224"/>
                  </a:lnTo>
                  <a:lnTo>
                    <a:pt x="48" y="220"/>
                  </a:lnTo>
                  <a:lnTo>
                    <a:pt x="36" y="216"/>
                  </a:lnTo>
                  <a:lnTo>
                    <a:pt x="24" y="208"/>
                  </a:lnTo>
                  <a:lnTo>
                    <a:pt x="14" y="200"/>
                  </a:lnTo>
                  <a:lnTo>
                    <a:pt x="8" y="188"/>
                  </a:lnTo>
                  <a:lnTo>
                    <a:pt x="2" y="176"/>
                  </a:lnTo>
                  <a:lnTo>
                    <a:pt x="0" y="160"/>
                  </a:lnTo>
                  <a:lnTo>
                    <a:pt x="0" y="148"/>
                  </a:lnTo>
                  <a:lnTo>
                    <a:pt x="4" y="136"/>
                  </a:lnTo>
                  <a:lnTo>
                    <a:pt x="8" y="126"/>
                  </a:lnTo>
                  <a:lnTo>
                    <a:pt x="12" y="118"/>
                  </a:lnTo>
                  <a:lnTo>
                    <a:pt x="20" y="110"/>
                  </a:lnTo>
                  <a:lnTo>
                    <a:pt x="28" y="104"/>
                  </a:lnTo>
                  <a:lnTo>
                    <a:pt x="36" y="100"/>
                  </a:lnTo>
                  <a:lnTo>
                    <a:pt x="46" y="96"/>
                  </a:lnTo>
                  <a:lnTo>
                    <a:pt x="66" y="90"/>
                  </a:lnTo>
                  <a:lnTo>
                    <a:pt x="88" y="86"/>
                  </a:lnTo>
                  <a:lnTo>
                    <a:pt x="110" y="84"/>
                  </a:lnTo>
                  <a:lnTo>
                    <a:pt x="130" y="84"/>
                  </a:lnTo>
                  <a:lnTo>
                    <a:pt x="140" y="84"/>
                  </a:lnTo>
                  <a:lnTo>
                    <a:pt x="140" y="82"/>
                  </a:lnTo>
                  <a:lnTo>
                    <a:pt x="140" y="72"/>
                  </a:lnTo>
                  <a:lnTo>
                    <a:pt x="138" y="66"/>
                  </a:lnTo>
                  <a:lnTo>
                    <a:pt x="134" y="60"/>
                  </a:lnTo>
                  <a:lnTo>
                    <a:pt x="130" y="54"/>
                  </a:lnTo>
                  <a:lnTo>
                    <a:pt x="124" y="50"/>
                  </a:lnTo>
                  <a:lnTo>
                    <a:pt x="116" y="48"/>
                  </a:lnTo>
                  <a:lnTo>
                    <a:pt x="106" y="46"/>
                  </a:lnTo>
                  <a:lnTo>
                    <a:pt x="96" y="46"/>
                  </a:lnTo>
                  <a:lnTo>
                    <a:pt x="80" y="46"/>
                  </a:lnTo>
                  <a:lnTo>
                    <a:pt x="66" y="52"/>
                  </a:lnTo>
                  <a:lnTo>
                    <a:pt x="52" y="58"/>
                  </a:lnTo>
                  <a:lnTo>
                    <a:pt x="40" y="68"/>
                  </a:lnTo>
                  <a:lnTo>
                    <a:pt x="6" y="34"/>
                  </a:lnTo>
                  <a:lnTo>
                    <a:pt x="18" y="26"/>
                  </a:lnTo>
                  <a:lnTo>
                    <a:pt x="28" y="18"/>
                  </a:lnTo>
                  <a:lnTo>
                    <a:pt x="52" y="8"/>
                  </a:lnTo>
                  <a:lnTo>
                    <a:pt x="76" y="2"/>
                  </a:lnTo>
                  <a:lnTo>
                    <a:pt x="100" y="0"/>
                  </a:lnTo>
                  <a:lnTo>
                    <a:pt x="124" y="2"/>
                  </a:lnTo>
                  <a:lnTo>
                    <a:pt x="144" y="6"/>
                  </a:lnTo>
                  <a:lnTo>
                    <a:pt x="160" y="12"/>
                  </a:lnTo>
                  <a:lnTo>
                    <a:pt x="174" y="22"/>
                  </a:lnTo>
                  <a:lnTo>
                    <a:pt x="184" y="34"/>
                  </a:lnTo>
                  <a:lnTo>
                    <a:pt x="190" y="46"/>
                  </a:lnTo>
                  <a:lnTo>
                    <a:pt x="194" y="62"/>
                  </a:lnTo>
                  <a:lnTo>
                    <a:pt x="196" y="80"/>
                  </a:lnTo>
                  <a:close/>
                  <a:moveTo>
                    <a:pt x="140" y="126"/>
                  </a:moveTo>
                  <a:lnTo>
                    <a:pt x="132" y="126"/>
                  </a:lnTo>
                  <a:lnTo>
                    <a:pt x="110" y="126"/>
                  </a:lnTo>
                  <a:lnTo>
                    <a:pt x="96" y="128"/>
                  </a:lnTo>
                  <a:lnTo>
                    <a:pt x="84" y="130"/>
                  </a:lnTo>
                  <a:lnTo>
                    <a:pt x="74" y="134"/>
                  </a:lnTo>
                  <a:lnTo>
                    <a:pt x="66" y="140"/>
                  </a:lnTo>
                  <a:lnTo>
                    <a:pt x="60" y="146"/>
                  </a:lnTo>
                  <a:lnTo>
                    <a:pt x="58" y="156"/>
                  </a:lnTo>
                  <a:lnTo>
                    <a:pt x="58" y="162"/>
                  </a:lnTo>
                  <a:lnTo>
                    <a:pt x="62" y="168"/>
                  </a:lnTo>
                  <a:lnTo>
                    <a:pt x="66" y="172"/>
                  </a:lnTo>
                  <a:lnTo>
                    <a:pt x="70" y="176"/>
                  </a:lnTo>
                  <a:lnTo>
                    <a:pt x="78" y="178"/>
                  </a:lnTo>
                  <a:lnTo>
                    <a:pt x="84" y="180"/>
                  </a:lnTo>
                  <a:lnTo>
                    <a:pt x="100" y="178"/>
                  </a:lnTo>
                  <a:lnTo>
                    <a:pt x="114" y="174"/>
                  </a:lnTo>
                  <a:lnTo>
                    <a:pt x="122" y="170"/>
                  </a:lnTo>
                  <a:lnTo>
                    <a:pt x="128" y="164"/>
                  </a:lnTo>
                  <a:lnTo>
                    <a:pt x="134" y="158"/>
                  </a:lnTo>
                  <a:lnTo>
                    <a:pt x="138" y="152"/>
                  </a:lnTo>
                  <a:lnTo>
                    <a:pt x="140" y="144"/>
                  </a:lnTo>
                  <a:lnTo>
                    <a:pt x="140" y="134"/>
                  </a:lnTo>
                  <a:lnTo>
                    <a:pt x="140" y="126"/>
                  </a:lnTo>
                  <a:close/>
                </a:path>
              </a:pathLst>
            </a:custGeom>
            <a:solidFill>
              <a:srgbClr val="0065A4"/>
            </a:solidFill>
            <a:ln w="9525">
              <a:noFill/>
              <a:round/>
              <a:headEnd/>
              <a:tailEnd/>
            </a:ln>
          </p:spPr>
          <p:txBody>
            <a:bodyPr/>
            <a:lstStyle/>
            <a:p>
              <a:endParaRPr lang="en-US" dirty="0"/>
            </a:p>
          </p:txBody>
        </p:sp>
        <p:sp>
          <p:nvSpPr>
            <p:cNvPr id="15377" name="Freeform 116"/>
            <p:cNvSpPr>
              <a:spLocks noChangeAspect="1" noEditPoints="1"/>
            </p:cNvSpPr>
            <p:nvPr/>
          </p:nvSpPr>
          <p:spPr bwMode="auto">
            <a:xfrm>
              <a:off x="4402" y="3735"/>
              <a:ext cx="58" cy="56"/>
            </a:xfrm>
            <a:custGeom>
              <a:avLst/>
              <a:gdLst>
                <a:gd name="T0" fmla="*/ 6 w 58"/>
                <a:gd name="T1" fmla="*/ 28 h 56"/>
                <a:gd name="T2" fmla="*/ 14 w 58"/>
                <a:gd name="T3" fmla="*/ 12 h 56"/>
                <a:gd name="T4" fmla="*/ 30 w 58"/>
                <a:gd name="T5" fmla="*/ 4 h 56"/>
                <a:gd name="T6" fmla="*/ 38 w 58"/>
                <a:gd name="T7" fmla="*/ 6 h 56"/>
                <a:gd name="T8" fmla="*/ 52 w 58"/>
                <a:gd name="T9" fmla="*/ 18 h 56"/>
                <a:gd name="T10" fmla="*/ 54 w 58"/>
                <a:gd name="T11" fmla="*/ 28 h 56"/>
                <a:gd name="T12" fmla="*/ 46 w 58"/>
                <a:gd name="T13" fmla="*/ 46 h 56"/>
                <a:gd name="T14" fmla="*/ 30 w 58"/>
                <a:gd name="T15" fmla="*/ 52 h 56"/>
                <a:gd name="T16" fmla="*/ 20 w 58"/>
                <a:gd name="T17" fmla="*/ 50 h 56"/>
                <a:gd name="T18" fmla="*/ 8 w 58"/>
                <a:gd name="T19" fmla="*/ 38 h 56"/>
                <a:gd name="T20" fmla="*/ 6 w 58"/>
                <a:gd name="T21" fmla="*/ 28 h 56"/>
                <a:gd name="T22" fmla="*/ 30 w 58"/>
                <a:gd name="T23" fmla="*/ 56 h 56"/>
                <a:gd name="T24" fmla="*/ 50 w 58"/>
                <a:gd name="T25" fmla="*/ 48 h 56"/>
                <a:gd name="T26" fmla="*/ 58 w 58"/>
                <a:gd name="T27" fmla="*/ 34 h 56"/>
                <a:gd name="T28" fmla="*/ 58 w 58"/>
                <a:gd name="T29" fmla="*/ 28 h 56"/>
                <a:gd name="T30" fmla="*/ 56 w 58"/>
                <a:gd name="T31" fmla="*/ 16 h 56"/>
                <a:gd name="T32" fmla="*/ 42 w 58"/>
                <a:gd name="T33" fmla="*/ 2 h 56"/>
                <a:gd name="T34" fmla="*/ 30 w 58"/>
                <a:gd name="T35" fmla="*/ 0 h 56"/>
                <a:gd name="T36" fmla="*/ 10 w 58"/>
                <a:gd name="T37" fmla="*/ 8 h 56"/>
                <a:gd name="T38" fmla="*/ 2 w 58"/>
                <a:gd name="T39" fmla="*/ 22 h 56"/>
                <a:gd name="T40" fmla="*/ 0 w 58"/>
                <a:gd name="T41" fmla="*/ 28 h 56"/>
                <a:gd name="T42" fmla="*/ 4 w 58"/>
                <a:gd name="T43" fmla="*/ 40 h 56"/>
                <a:gd name="T44" fmla="*/ 18 w 58"/>
                <a:gd name="T45" fmla="*/ 54 h 56"/>
                <a:gd name="T46" fmla="*/ 30 w 58"/>
                <a:gd name="T47" fmla="*/ 56 h 56"/>
                <a:gd name="T48" fmla="*/ 30 w 58"/>
                <a:gd name="T49" fmla="*/ 30 h 56"/>
                <a:gd name="T50" fmla="*/ 44 w 58"/>
                <a:gd name="T51" fmla="*/ 44 h 56"/>
                <a:gd name="T52" fmla="*/ 34 w 58"/>
                <a:gd name="T53" fmla="*/ 30 h 56"/>
                <a:gd name="T54" fmla="*/ 42 w 58"/>
                <a:gd name="T55" fmla="*/ 24 h 56"/>
                <a:gd name="T56" fmla="*/ 44 w 58"/>
                <a:gd name="T57" fmla="*/ 22 h 56"/>
                <a:gd name="T58" fmla="*/ 40 w 58"/>
                <a:gd name="T59" fmla="*/ 14 h 56"/>
                <a:gd name="T60" fmla="*/ 32 w 58"/>
                <a:gd name="T61" fmla="*/ 12 h 56"/>
                <a:gd name="T62" fmla="*/ 18 w 58"/>
                <a:gd name="T63" fmla="*/ 44 h 56"/>
                <a:gd name="T64" fmla="*/ 24 w 58"/>
                <a:gd name="T65" fmla="*/ 30 h 56"/>
                <a:gd name="T66" fmla="*/ 24 w 58"/>
                <a:gd name="T67" fmla="*/ 16 h 56"/>
                <a:gd name="T68" fmla="*/ 30 w 58"/>
                <a:gd name="T69" fmla="*/ 16 h 56"/>
                <a:gd name="T70" fmla="*/ 38 w 58"/>
                <a:gd name="T71" fmla="*/ 18 h 56"/>
                <a:gd name="T72" fmla="*/ 38 w 58"/>
                <a:gd name="T73" fmla="*/ 20 h 56"/>
                <a:gd name="T74" fmla="*/ 36 w 58"/>
                <a:gd name="T75" fmla="*/ 26 h 56"/>
                <a:gd name="T76" fmla="*/ 24 w 58"/>
                <a:gd name="T77" fmla="*/ 26 h 5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8"/>
                <a:gd name="T118" fmla="*/ 0 h 56"/>
                <a:gd name="T119" fmla="*/ 58 w 58"/>
                <a:gd name="T120" fmla="*/ 56 h 5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8" h="56">
                  <a:moveTo>
                    <a:pt x="6" y="28"/>
                  </a:moveTo>
                  <a:lnTo>
                    <a:pt x="6" y="28"/>
                  </a:lnTo>
                  <a:lnTo>
                    <a:pt x="8" y="18"/>
                  </a:lnTo>
                  <a:lnTo>
                    <a:pt x="14" y="12"/>
                  </a:lnTo>
                  <a:lnTo>
                    <a:pt x="20" y="6"/>
                  </a:lnTo>
                  <a:lnTo>
                    <a:pt x="30" y="4"/>
                  </a:lnTo>
                  <a:lnTo>
                    <a:pt x="38" y="6"/>
                  </a:lnTo>
                  <a:lnTo>
                    <a:pt x="46" y="12"/>
                  </a:lnTo>
                  <a:lnTo>
                    <a:pt x="52" y="18"/>
                  </a:lnTo>
                  <a:lnTo>
                    <a:pt x="54" y="28"/>
                  </a:lnTo>
                  <a:lnTo>
                    <a:pt x="52" y="38"/>
                  </a:lnTo>
                  <a:lnTo>
                    <a:pt x="46" y="46"/>
                  </a:lnTo>
                  <a:lnTo>
                    <a:pt x="38" y="50"/>
                  </a:lnTo>
                  <a:lnTo>
                    <a:pt x="30" y="52"/>
                  </a:lnTo>
                  <a:lnTo>
                    <a:pt x="20" y="50"/>
                  </a:lnTo>
                  <a:lnTo>
                    <a:pt x="14" y="46"/>
                  </a:lnTo>
                  <a:lnTo>
                    <a:pt x="8" y="38"/>
                  </a:lnTo>
                  <a:lnTo>
                    <a:pt x="6" y="28"/>
                  </a:lnTo>
                  <a:close/>
                  <a:moveTo>
                    <a:pt x="30" y="56"/>
                  </a:moveTo>
                  <a:lnTo>
                    <a:pt x="30" y="56"/>
                  </a:lnTo>
                  <a:lnTo>
                    <a:pt x="42" y="54"/>
                  </a:lnTo>
                  <a:lnTo>
                    <a:pt x="50" y="48"/>
                  </a:lnTo>
                  <a:lnTo>
                    <a:pt x="56" y="40"/>
                  </a:lnTo>
                  <a:lnTo>
                    <a:pt x="58" y="34"/>
                  </a:lnTo>
                  <a:lnTo>
                    <a:pt x="58" y="28"/>
                  </a:lnTo>
                  <a:lnTo>
                    <a:pt x="58" y="22"/>
                  </a:lnTo>
                  <a:lnTo>
                    <a:pt x="56" y="16"/>
                  </a:lnTo>
                  <a:lnTo>
                    <a:pt x="50" y="8"/>
                  </a:lnTo>
                  <a:lnTo>
                    <a:pt x="42" y="2"/>
                  </a:lnTo>
                  <a:lnTo>
                    <a:pt x="30" y="0"/>
                  </a:lnTo>
                  <a:lnTo>
                    <a:pt x="18" y="2"/>
                  </a:lnTo>
                  <a:lnTo>
                    <a:pt x="10" y="8"/>
                  </a:lnTo>
                  <a:lnTo>
                    <a:pt x="4" y="16"/>
                  </a:lnTo>
                  <a:lnTo>
                    <a:pt x="2" y="22"/>
                  </a:lnTo>
                  <a:lnTo>
                    <a:pt x="0" y="28"/>
                  </a:lnTo>
                  <a:lnTo>
                    <a:pt x="2" y="34"/>
                  </a:lnTo>
                  <a:lnTo>
                    <a:pt x="4" y="40"/>
                  </a:lnTo>
                  <a:lnTo>
                    <a:pt x="10" y="48"/>
                  </a:lnTo>
                  <a:lnTo>
                    <a:pt x="18" y="54"/>
                  </a:lnTo>
                  <a:lnTo>
                    <a:pt x="30" y="56"/>
                  </a:lnTo>
                  <a:close/>
                  <a:moveTo>
                    <a:pt x="24" y="30"/>
                  </a:moveTo>
                  <a:lnTo>
                    <a:pt x="30" y="30"/>
                  </a:lnTo>
                  <a:lnTo>
                    <a:pt x="38" y="44"/>
                  </a:lnTo>
                  <a:lnTo>
                    <a:pt x="44" y="44"/>
                  </a:lnTo>
                  <a:lnTo>
                    <a:pt x="34" y="30"/>
                  </a:lnTo>
                  <a:lnTo>
                    <a:pt x="40" y="28"/>
                  </a:lnTo>
                  <a:lnTo>
                    <a:pt x="42" y="24"/>
                  </a:lnTo>
                  <a:lnTo>
                    <a:pt x="44" y="22"/>
                  </a:lnTo>
                  <a:lnTo>
                    <a:pt x="42" y="16"/>
                  </a:lnTo>
                  <a:lnTo>
                    <a:pt x="40" y="14"/>
                  </a:lnTo>
                  <a:lnTo>
                    <a:pt x="36" y="12"/>
                  </a:lnTo>
                  <a:lnTo>
                    <a:pt x="32" y="12"/>
                  </a:lnTo>
                  <a:lnTo>
                    <a:pt x="18" y="12"/>
                  </a:lnTo>
                  <a:lnTo>
                    <a:pt x="18" y="44"/>
                  </a:lnTo>
                  <a:lnTo>
                    <a:pt x="24" y="44"/>
                  </a:lnTo>
                  <a:lnTo>
                    <a:pt x="24" y="30"/>
                  </a:lnTo>
                  <a:close/>
                  <a:moveTo>
                    <a:pt x="24" y="26"/>
                  </a:moveTo>
                  <a:lnTo>
                    <a:pt x="24" y="16"/>
                  </a:lnTo>
                  <a:lnTo>
                    <a:pt x="30" y="16"/>
                  </a:lnTo>
                  <a:lnTo>
                    <a:pt x="36" y="16"/>
                  </a:lnTo>
                  <a:lnTo>
                    <a:pt x="38" y="18"/>
                  </a:lnTo>
                  <a:lnTo>
                    <a:pt x="38" y="20"/>
                  </a:lnTo>
                  <a:lnTo>
                    <a:pt x="38" y="24"/>
                  </a:lnTo>
                  <a:lnTo>
                    <a:pt x="36" y="26"/>
                  </a:lnTo>
                  <a:lnTo>
                    <a:pt x="30" y="26"/>
                  </a:lnTo>
                  <a:lnTo>
                    <a:pt x="24" y="26"/>
                  </a:lnTo>
                  <a:close/>
                </a:path>
              </a:pathLst>
            </a:custGeom>
            <a:solidFill>
              <a:srgbClr val="0065A4"/>
            </a:solidFill>
            <a:ln w="9525">
              <a:noFill/>
              <a:round/>
              <a:headEnd/>
              <a:tailEnd/>
            </a:ln>
          </p:spPr>
          <p:txBody>
            <a:bodyPr/>
            <a:lstStyle/>
            <a:p>
              <a:endParaRPr lang="en-US" dirty="0"/>
            </a:p>
          </p:txBody>
        </p:sp>
      </p:grpSp>
      <p:sp>
        <p:nvSpPr>
          <p:cNvPr id="15363" name="Rectangle 77"/>
          <p:cNvSpPr>
            <a:spLocks noChangeArrowheads="1"/>
          </p:cNvSpPr>
          <p:nvPr/>
        </p:nvSpPr>
        <p:spPr bwMode="auto">
          <a:xfrm>
            <a:off x="249137" y="265978"/>
            <a:ext cx="6482310" cy="368333"/>
          </a:xfrm>
          <a:prstGeom prst="rect">
            <a:avLst/>
          </a:prstGeom>
          <a:noFill/>
          <a:ln w="9525">
            <a:noFill/>
            <a:miter lim="800000"/>
            <a:headEnd/>
            <a:tailEnd/>
          </a:ln>
        </p:spPr>
        <p:txBody>
          <a:bodyPr lIns="0" tIns="0" rIns="0" bIns="0">
            <a:spAutoFit/>
          </a:bodyPr>
          <a:lstStyle/>
          <a:p>
            <a:pPr algn="l" defTabSz="909983">
              <a:lnSpc>
                <a:spcPct val="100000"/>
              </a:lnSpc>
              <a:spcBef>
                <a:spcPct val="0"/>
              </a:spcBef>
              <a:spcAft>
                <a:spcPct val="0"/>
              </a:spcAft>
            </a:pPr>
            <a:r>
              <a:rPr lang="en-US" b="1" dirty="0"/>
              <a:t>Presentation Title</a:t>
            </a:r>
          </a:p>
        </p:txBody>
      </p:sp>
      <p:sp>
        <p:nvSpPr>
          <p:cNvPr id="15364" name="Line 83"/>
          <p:cNvSpPr>
            <a:spLocks noChangeShapeType="1"/>
          </p:cNvSpPr>
          <p:nvPr/>
        </p:nvSpPr>
        <p:spPr bwMode="auto">
          <a:xfrm>
            <a:off x="249137" y="5715370"/>
            <a:ext cx="6578801" cy="0"/>
          </a:xfrm>
          <a:prstGeom prst="line">
            <a:avLst/>
          </a:prstGeom>
          <a:noFill/>
          <a:ln w="12700">
            <a:solidFill>
              <a:schemeClr val="tx2"/>
            </a:solidFill>
            <a:round/>
            <a:headEnd type="none" w="sm" len="sm"/>
            <a:tailEnd type="none" w="sm" len="sm"/>
          </a:ln>
        </p:spPr>
        <p:txBody>
          <a:bodyPr wrap="none" lIns="91157" tIns="45578" rIns="91157" bIns="45578" anchor="ctr"/>
          <a:lstStyle/>
          <a:p>
            <a:endParaRPr lang="en-US" dirty="0"/>
          </a:p>
        </p:txBody>
      </p:sp>
      <p:sp>
        <p:nvSpPr>
          <p:cNvPr id="15366" name="Rectangle 103"/>
          <p:cNvSpPr>
            <a:spLocks noChangeArrowheads="1"/>
          </p:cNvSpPr>
          <p:nvPr/>
        </p:nvSpPr>
        <p:spPr bwMode="gray">
          <a:xfrm>
            <a:off x="3848576" y="5835694"/>
            <a:ext cx="2988063" cy="419444"/>
          </a:xfrm>
          <a:prstGeom prst="rect">
            <a:avLst/>
          </a:prstGeom>
          <a:noFill/>
          <a:ln w="9525">
            <a:noFill/>
            <a:miter lim="800000"/>
            <a:headEnd/>
            <a:tailEnd/>
          </a:ln>
        </p:spPr>
        <p:txBody>
          <a:bodyPr lIns="64826" tIns="25298" rIns="64826" bIns="25298">
            <a:spAutoFit/>
          </a:bodyPr>
          <a:lstStyle/>
          <a:p>
            <a:pPr algn="l" defTabSz="944800">
              <a:lnSpc>
                <a:spcPct val="100000"/>
              </a:lnSpc>
              <a:spcBef>
                <a:spcPct val="0"/>
              </a:spcBef>
              <a:spcAft>
                <a:spcPct val="0"/>
              </a:spcAft>
            </a:pPr>
            <a:r>
              <a:rPr lang="en-US" sz="1200" dirty="0"/>
              <a:t>Presenter's Name</a:t>
            </a:r>
          </a:p>
          <a:p>
            <a:pPr algn="l" defTabSz="944800">
              <a:lnSpc>
                <a:spcPct val="100000"/>
              </a:lnSpc>
              <a:spcBef>
                <a:spcPct val="0"/>
              </a:spcBef>
              <a:spcAft>
                <a:spcPct val="0"/>
              </a:spcAft>
            </a:pPr>
            <a:r>
              <a:rPr lang="en-US" sz="1200" dirty="0"/>
              <a:t>Presenter's Name</a:t>
            </a:r>
          </a:p>
        </p:txBody>
      </p:sp>
      <p:sp>
        <p:nvSpPr>
          <p:cNvPr id="15367" name="Line 107"/>
          <p:cNvSpPr>
            <a:spLocks noChangeShapeType="1"/>
          </p:cNvSpPr>
          <p:nvPr/>
        </p:nvSpPr>
        <p:spPr bwMode="auto">
          <a:xfrm>
            <a:off x="249137" y="151988"/>
            <a:ext cx="6578801" cy="0"/>
          </a:xfrm>
          <a:prstGeom prst="line">
            <a:avLst/>
          </a:prstGeom>
          <a:noFill/>
          <a:ln w="38100">
            <a:solidFill>
              <a:schemeClr val="tx1"/>
            </a:solidFill>
            <a:round/>
            <a:headEnd type="none" w="sm" len="sm"/>
            <a:tailEnd type="none" w="sm" len="sm"/>
          </a:ln>
        </p:spPr>
        <p:txBody>
          <a:bodyPr wrap="none" lIns="91157" tIns="45578" rIns="91157" bIns="45578" anchor="ctr"/>
          <a:lstStyle/>
          <a:p>
            <a:endParaRPr lang="en-US" dirty="0"/>
          </a:p>
        </p:txBody>
      </p:sp>
    </p:spTree>
    <p:extLst>
      <p:ext uri="{BB962C8B-B14F-4D97-AF65-F5344CB8AC3E}">
        <p14:creationId xmlns:p14="http://schemas.microsoft.com/office/powerpoint/2010/main" val="1554917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03885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1720850"/>
            <a:ext cx="4854575" cy="364172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5604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1720850"/>
            <a:ext cx="4854575" cy="364172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5604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1720850"/>
            <a:ext cx="4854575" cy="364172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0676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1720850"/>
            <a:ext cx="4854575" cy="364172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0676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1720850"/>
            <a:ext cx="4854575" cy="364172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5309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a:xfrm>
            <a:off x="1111250" y="1720850"/>
            <a:ext cx="4854575" cy="3641725"/>
          </a:xfrm>
        </p:spPr>
      </p:sp>
      <p:sp>
        <p:nvSpPr>
          <p:cNvPr id="5" name="Notes Placeholder 4"/>
          <p:cNvSpPr>
            <a:spLocks noGrp="1"/>
          </p:cNvSpPr>
          <p:nvPr>
            <p:ph type="body" idx="1"/>
          </p:nvPr>
        </p:nvSpPr>
        <p:spPr/>
        <p:txBody>
          <a:bodyPr/>
          <a:lstStyle/>
          <a:p>
            <a:r>
              <a:rPr lang="en-US" dirty="0">
                <a:cs typeface="Times" pitchFamily="18" charset="0"/>
              </a:rPr>
              <a:t>As part of the Pace Layered Application Strategy™, Gartner has defined three application categories or </a:t>
            </a:r>
            <a:r>
              <a:rPr lang="en-US" dirty="0" smtClean="0">
                <a:cs typeface="Times" pitchFamily="18" charset="0"/>
              </a:rPr>
              <a:t>"layers" </a:t>
            </a:r>
            <a:r>
              <a:rPr lang="en-US" dirty="0">
                <a:cs typeface="Times" pitchFamily="18" charset="0"/>
              </a:rPr>
              <a:t>to distinguish these application types and to help organizations such as the IT operations team to develop more appropriate strategies for their support</a:t>
            </a:r>
            <a:r>
              <a:rPr lang="en-US" dirty="0" smtClean="0">
                <a:cs typeface="Times" pitchFamily="18" charset="0"/>
              </a:rPr>
              <a:t>. These </a:t>
            </a:r>
            <a:r>
              <a:rPr lang="en-US" dirty="0">
                <a:cs typeface="Times" pitchFamily="18" charset="0"/>
              </a:rPr>
              <a:t>categories are described as</a:t>
            </a:r>
            <a:r>
              <a:rPr lang="en-US" dirty="0" smtClean="0">
                <a:cs typeface="Times" pitchFamily="18" charset="0"/>
              </a:rPr>
              <a:t>: Systems </a:t>
            </a:r>
            <a:r>
              <a:rPr lang="en-US" dirty="0">
                <a:cs typeface="Times" pitchFamily="18" charset="0"/>
              </a:rPr>
              <a:t>of </a:t>
            </a:r>
            <a:r>
              <a:rPr lang="en-US" dirty="0" smtClean="0">
                <a:cs typeface="Times" pitchFamily="18" charset="0"/>
              </a:rPr>
              <a:t>Record — established </a:t>
            </a:r>
            <a:r>
              <a:rPr lang="en-US" dirty="0">
                <a:cs typeface="Times" pitchFamily="18" charset="0"/>
              </a:rPr>
              <a:t>packaged applications or legacy homegrown systems that support core transaction processing and manage the </a:t>
            </a:r>
            <a:r>
              <a:rPr lang="en-US" dirty="0" smtClean="0">
                <a:cs typeface="Times" pitchFamily="18" charset="0"/>
              </a:rPr>
              <a:t>organization's </a:t>
            </a:r>
            <a:r>
              <a:rPr lang="en-US" dirty="0">
                <a:cs typeface="Times" pitchFamily="18" charset="0"/>
              </a:rPr>
              <a:t>critical master data, such as the general ledger, are found here</a:t>
            </a:r>
            <a:r>
              <a:rPr lang="en-US" dirty="0" smtClean="0">
                <a:cs typeface="Times" pitchFamily="18" charset="0"/>
              </a:rPr>
              <a:t>. Systems </a:t>
            </a:r>
            <a:r>
              <a:rPr lang="en-US" dirty="0">
                <a:cs typeface="Times" pitchFamily="18" charset="0"/>
              </a:rPr>
              <a:t>of </a:t>
            </a:r>
            <a:r>
              <a:rPr lang="en-US" dirty="0" smtClean="0">
                <a:cs typeface="Times" pitchFamily="18" charset="0"/>
              </a:rPr>
              <a:t>Differentiation — consists </a:t>
            </a:r>
            <a:r>
              <a:rPr lang="en-US" dirty="0">
                <a:cs typeface="Times" pitchFamily="18" charset="0"/>
              </a:rPr>
              <a:t>of applications that enable unique company processes or industry specific capabilities. The business processes they support have a medium life cycle (one to three years), but need to be reconfigured more frequently to accommodate changing business practices or customer demands. Systems of </a:t>
            </a:r>
            <a:r>
              <a:rPr lang="en-US" dirty="0" smtClean="0">
                <a:cs typeface="Times" pitchFamily="18" charset="0"/>
              </a:rPr>
              <a:t>Innovation — new </a:t>
            </a:r>
            <a:r>
              <a:rPr lang="en-US" dirty="0">
                <a:cs typeface="Times" pitchFamily="18" charset="0"/>
              </a:rPr>
              <a:t>applications that are built on an ad hoc basis often without full knowledge of needed requirements (and where the software is the documentation) to address new business opportunities. These are typically short life cycle projects (zero to 12 months) using departmental or outside resources and consumer-grade technologies. DevOps-oriented operational processes are most likely to be found in support of Systems of Innovation as the need to match the velocity of the development </a:t>
            </a:r>
            <a:r>
              <a:rPr lang="en-US" dirty="0" smtClean="0">
                <a:cs typeface="Times" pitchFamily="18" charset="0"/>
              </a:rPr>
              <a:t>life cycle </a:t>
            </a:r>
            <a:r>
              <a:rPr lang="en-US" dirty="0">
                <a:cs typeface="Times" pitchFamily="18" charset="0"/>
              </a:rPr>
              <a:t>is usually most critical here</a:t>
            </a:r>
            <a:r>
              <a:rPr lang="en-US" dirty="0" smtClean="0">
                <a:cs typeface="Times" pitchFamily="18" charset="0"/>
              </a:rPr>
              <a:t>.</a:t>
            </a:r>
            <a:endParaRPr lang="en-US" dirty="0">
              <a:cs typeface="Times" pitchFamily="18" charset="0"/>
            </a:endParaRPr>
          </a:p>
        </p:txBody>
      </p:sp>
    </p:spTree>
    <p:extLst>
      <p:ext uri="{BB962C8B-B14F-4D97-AF65-F5344CB8AC3E}">
        <p14:creationId xmlns:p14="http://schemas.microsoft.com/office/powerpoint/2010/main" val="251952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1720850"/>
            <a:ext cx="4854575" cy="364172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06761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6" name="Picture 15"/>
          <p:cNvPicPr preferRelativeResize="0">
            <a:picLocks/>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0" y="0"/>
            <a:ext cx="9144000" cy="3200400"/>
          </a:xfrm>
          <a:prstGeom prst="rect">
            <a:avLst/>
          </a:prstGeom>
        </p:spPr>
      </p:pic>
      <p:grpSp>
        <p:nvGrpSpPr>
          <p:cNvPr id="18" name="Group 292"/>
          <p:cNvGrpSpPr>
            <a:grpSpLocks noChangeAspect="1"/>
          </p:cNvGrpSpPr>
          <p:nvPr userDrawn="1"/>
        </p:nvGrpSpPr>
        <p:grpSpPr bwMode="gray">
          <a:xfrm>
            <a:off x="7493000" y="6369050"/>
            <a:ext cx="1143000" cy="257175"/>
            <a:chOff x="3020" y="3469"/>
            <a:chExt cx="1440" cy="326"/>
          </a:xfrm>
        </p:grpSpPr>
        <p:sp>
          <p:nvSpPr>
            <p:cNvPr id="19" name="Freeform 293"/>
            <p:cNvSpPr>
              <a:spLocks noChangeAspect="1"/>
            </p:cNvSpPr>
            <p:nvPr userDrawn="1"/>
          </p:nvSpPr>
          <p:spPr bwMode="gray">
            <a:xfrm>
              <a:off x="4322" y="3576"/>
              <a:ext cx="132" cy="211"/>
            </a:xfrm>
            <a:custGeom>
              <a:avLst/>
              <a:gdLst/>
              <a:ahLst/>
              <a:cxnLst>
                <a:cxn ang="0">
                  <a:pos x="132" y="0"/>
                </a:cxn>
                <a:cxn ang="0">
                  <a:pos x="128" y="50"/>
                </a:cxn>
                <a:cxn ang="0">
                  <a:pos x="106" y="50"/>
                </a:cxn>
                <a:cxn ang="0">
                  <a:pos x="106" y="50"/>
                </a:cxn>
                <a:cxn ang="0">
                  <a:pos x="96" y="50"/>
                </a:cxn>
                <a:cxn ang="0">
                  <a:pos x="86" y="54"/>
                </a:cxn>
                <a:cxn ang="0">
                  <a:pos x="78" y="60"/>
                </a:cxn>
                <a:cxn ang="0">
                  <a:pos x="70" y="66"/>
                </a:cxn>
                <a:cxn ang="0">
                  <a:pos x="64" y="74"/>
                </a:cxn>
                <a:cxn ang="0">
                  <a:pos x="60" y="82"/>
                </a:cxn>
                <a:cxn ang="0">
                  <a:pos x="58" y="92"/>
                </a:cxn>
                <a:cxn ang="0">
                  <a:pos x="58" y="100"/>
                </a:cxn>
                <a:cxn ang="0">
                  <a:pos x="58" y="212"/>
                </a:cxn>
                <a:cxn ang="0">
                  <a:pos x="0" y="212"/>
                </a:cxn>
                <a:cxn ang="0">
                  <a:pos x="0" y="0"/>
                </a:cxn>
                <a:cxn ang="0">
                  <a:pos x="54" y="0"/>
                </a:cxn>
                <a:cxn ang="0">
                  <a:pos x="56" y="26"/>
                </a:cxn>
                <a:cxn ang="0">
                  <a:pos x="56" y="26"/>
                </a:cxn>
                <a:cxn ang="0">
                  <a:pos x="66" y="14"/>
                </a:cxn>
                <a:cxn ang="0">
                  <a:pos x="78" y="6"/>
                </a:cxn>
                <a:cxn ang="0">
                  <a:pos x="94" y="2"/>
                </a:cxn>
                <a:cxn ang="0">
                  <a:pos x="112" y="0"/>
                </a:cxn>
                <a:cxn ang="0">
                  <a:pos x="132" y="0"/>
                </a:cxn>
              </a:cxnLst>
              <a:rect l="0" t="0" r="r" b="b"/>
              <a:pathLst>
                <a:path w="132" h="212">
                  <a:moveTo>
                    <a:pt x="132" y="0"/>
                  </a:moveTo>
                  <a:lnTo>
                    <a:pt x="128" y="50"/>
                  </a:lnTo>
                  <a:lnTo>
                    <a:pt x="106" y="50"/>
                  </a:lnTo>
                  <a:lnTo>
                    <a:pt x="106" y="50"/>
                  </a:lnTo>
                  <a:lnTo>
                    <a:pt x="96" y="50"/>
                  </a:lnTo>
                  <a:lnTo>
                    <a:pt x="86" y="54"/>
                  </a:lnTo>
                  <a:lnTo>
                    <a:pt x="78" y="60"/>
                  </a:lnTo>
                  <a:lnTo>
                    <a:pt x="70" y="66"/>
                  </a:lnTo>
                  <a:lnTo>
                    <a:pt x="64" y="74"/>
                  </a:lnTo>
                  <a:lnTo>
                    <a:pt x="60" y="82"/>
                  </a:lnTo>
                  <a:lnTo>
                    <a:pt x="58" y="92"/>
                  </a:lnTo>
                  <a:lnTo>
                    <a:pt x="58" y="100"/>
                  </a:lnTo>
                  <a:lnTo>
                    <a:pt x="58" y="212"/>
                  </a:lnTo>
                  <a:lnTo>
                    <a:pt x="0" y="212"/>
                  </a:lnTo>
                  <a:lnTo>
                    <a:pt x="0" y="0"/>
                  </a:lnTo>
                  <a:lnTo>
                    <a:pt x="54" y="0"/>
                  </a:lnTo>
                  <a:lnTo>
                    <a:pt x="56" y="26"/>
                  </a:lnTo>
                  <a:lnTo>
                    <a:pt x="56" y="26"/>
                  </a:lnTo>
                  <a:lnTo>
                    <a:pt x="66" y="14"/>
                  </a:lnTo>
                  <a:lnTo>
                    <a:pt x="78" y="6"/>
                  </a:lnTo>
                  <a:lnTo>
                    <a:pt x="94" y="2"/>
                  </a:lnTo>
                  <a:lnTo>
                    <a:pt x="112" y="0"/>
                  </a:lnTo>
                  <a:lnTo>
                    <a:pt x="132" y="0"/>
                  </a:lnTo>
                  <a:close/>
                </a:path>
              </a:pathLst>
            </a:custGeom>
            <a:solidFill>
              <a:srgbClr val="0065A4"/>
            </a:solidFill>
            <a:ln w="9525">
              <a:noFill/>
              <a:round/>
              <a:headEnd/>
              <a:tailEnd/>
            </a:ln>
          </p:spPr>
          <p:txBody>
            <a:bodyPr/>
            <a:lstStyle/>
            <a:p>
              <a:pPr>
                <a:defRPr/>
              </a:pPr>
              <a:endParaRPr lang="en-US" dirty="0">
                <a:ea typeface="+mn-ea"/>
                <a:cs typeface="+mn-cs"/>
              </a:endParaRPr>
            </a:p>
          </p:txBody>
        </p:sp>
        <p:sp>
          <p:nvSpPr>
            <p:cNvPr id="20" name="Freeform 294"/>
            <p:cNvSpPr>
              <a:spLocks noChangeAspect="1"/>
            </p:cNvSpPr>
            <p:nvPr userDrawn="1"/>
          </p:nvSpPr>
          <p:spPr bwMode="gray">
            <a:xfrm>
              <a:off x="3860" y="3570"/>
              <a:ext cx="194" cy="217"/>
            </a:xfrm>
            <a:custGeom>
              <a:avLst/>
              <a:gdLst/>
              <a:ahLst/>
              <a:cxnLst>
                <a:cxn ang="0">
                  <a:pos x="194" y="218"/>
                </a:cxn>
                <a:cxn ang="0">
                  <a:pos x="136" y="218"/>
                </a:cxn>
                <a:cxn ang="0">
                  <a:pos x="136" y="106"/>
                </a:cxn>
                <a:cxn ang="0">
                  <a:pos x="136" y="106"/>
                </a:cxn>
                <a:cxn ang="0">
                  <a:pos x="136" y="88"/>
                </a:cxn>
                <a:cxn ang="0">
                  <a:pos x="134" y="78"/>
                </a:cxn>
                <a:cxn ang="0">
                  <a:pos x="132" y="70"/>
                </a:cxn>
                <a:cxn ang="0">
                  <a:pos x="128" y="64"/>
                </a:cxn>
                <a:cxn ang="0">
                  <a:pos x="122" y="58"/>
                </a:cxn>
                <a:cxn ang="0">
                  <a:pos x="112" y="54"/>
                </a:cxn>
                <a:cxn ang="0">
                  <a:pos x="102" y="52"/>
                </a:cxn>
                <a:cxn ang="0">
                  <a:pos x="102" y="52"/>
                </a:cxn>
                <a:cxn ang="0">
                  <a:pos x="90" y="54"/>
                </a:cxn>
                <a:cxn ang="0">
                  <a:pos x="82" y="56"/>
                </a:cxn>
                <a:cxn ang="0">
                  <a:pos x="74" y="62"/>
                </a:cxn>
                <a:cxn ang="0">
                  <a:pos x="68" y="68"/>
                </a:cxn>
                <a:cxn ang="0">
                  <a:pos x="62" y="76"/>
                </a:cxn>
                <a:cxn ang="0">
                  <a:pos x="60" y="84"/>
                </a:cxn>
                <a:cxn ang="0">
                  <a:pos x="58" y="92"/>
                </a:cxn>
                <a:cxn ang="0">
                  <a:pos x="58" y="102"/>
                </a:cxn>
                <a:cxn ang="0">
                  <a:pos x="58" y="218"/>
                </a:cxn>
                <a:cxn ang="0">
                  <a:pos x="0" y="218"/>
                </a:cxn>
                <a:cxn ang="0">
                  <a:pos x="0" y="6"/>
                </a:cxn>
                <a:cxn ang="0">
                  <a:pos x="52" y="6"/>
                </a:cxn>
                <a:cxn ang="0">
                  <a:pos x="54" y="32"/>
                </a:cxn>
                <a:cxn ang="0">
                  <a:pos x="54" y="32"/>
                </a:cxn>
                <a:cxn ang="0">
                  <a:pos x="64" y="20"/>
                </a:cxn>
                <a:cxn ang="0">
                  <a:pos x="78" y="10"/>
                </a:cxn>
                <a:cxn ang="0">
                  <a:pos x="88" y="6"/>
                </a:cxn>
                <a:cxn ang="0">
                  <a:pos x="96" y="4"/>
                </a:cxn>
                <a:cxn ang="0">
                  <a:pos x="106" y="2"/>
                </a:cxn>
                <a:cxn ang="0">
                  <a:pos x="118" y="0"/>
                </a:cxn>
                <a:cxn ang="0">
                  <a:pos x="118" y="0"/>
                </a:cxn>
                <a:cxn ang="0">
                  <a:pos x="138" y="2"/>
                </a:cxn>
                <a:cxn ang="0">
                  <a:pos x="154" y="8"/>
                </a:cxn>
                <a:cxn ang="0">
                  <a:pos x="168" y="16"/>
                </a:cxn>
                <a:cxn ang="0">
                  <a:pos x="178" y="26"/>
                </a:cxn>
                <a:cxn ang="0">
                  <a:pos x="186" y="40"/>
                </a:cxn>
                <a:cxn ang="0">
                  <a:pos x="190" y="54"/>
                </a:cxn>
                <a:cxn ang="0">
                  <a:pos x="194" y="70"/>
                </a:cxn>
                <a:cxn ang="0">
                  <a:pos x="194" y="86"/>
                </a:cxn>
                <a:cxn ang="0">
                  <a:pos x="194" y="218"/>
                </a:cxn>
              </a:cxnLst>
              <a:rect l="0" t="0" r="r" b="b"/>
              <a:pathLst>
                <a:path w="194" h="218">
                  <a:moveTo>
                    <a:pt x="194" y="218"/>
                  </a:moveTo>
                  <a:lnTo>
                    <a:pt x="136" y="218"/>
                  </a:lnTo>
                  <a:lnTo>
                    <a:pt x="136" y="106"/>
                  </a:lnTo>
                  <a:lnTo>
                    <a:pt x="136" y="106"/>
                  </a:lnTo>
                  <a:lnTo>
                    <a:pt x="136" y="88"/>
                  </a:lnTo>
                  <a:lnTo>
                    <a:pt x="134" y="78"/>
                  </a:lnTo>
                  <a:lnTo>
                    <a:pt x="132" y="70"/>
                  </a:lnTo>
                  <a:lnTo>
                    <a:pt x="128" y="64"/>
                  </a:lnTo>
                  <a:lnTo>
                    <a:pt x="122" y="58"/>
                  </a:lnTo>
                  <a:lnTo>
                    <a:pt x="112" y="54"/>
                  </a:lnTo>
                  <a:lnTo>
                    <a:pt x="102" y="52"/>
                  </a:lnTo>
                  <a:lnTo>
                    <a:pt x="102" y="52"/>
                  </a:lnTo>
                  <a:lnTo>
                    <a:pt x="90" y="54"/>
                  </a:lnTo>
                  <a:lnTo>
                    <a:pt x="82" y="56"/>
                  </a:lnTo>
                  <a:lnTo>
                    <a:pt x="74" y="62"/>
                  </a:lnTo>
                  <a:lnTo>
                    <a:pt x="68" y="68"/>
                  </a:lnTo>
                  <a:lnTo>
                    <a:pt x="62" y="76"/>
                  </a:lnTo>
                  <a:lnTo>
                    <a:pt x="60" y="84"/>
                  </a:lnTo>
                  <a:lnTo>
                    <a:pt x="58" y="92"/>
                  </a:lnTo>
                  <a:lnTo>
                    <a:pt x="58" y="102"/>
                  </a:lnTo>
                  <a:lnTo>
                    <a:pt x="58" y="218"/>
                  </a:lnTo>
                  <a:lnTo>
                    <a:pt x="0" y="218"/>
                  </a:lnTo>
                  <a:lnTo>
                    <a:pt x="0" y="6"/>
                  </a:lnTo>
                  <a:lnTo>
                    <a:pt x="52" y="6"/>
                  </a:lnTo>
                  <a:lnTo>
                    <a:pt x="54" y="32"/>
                  </a:lnTo>
                  <a:lnTo>
                    <a:pt x="54" y="32"/>
                  </a:lnTo>
                  <a:lnTo>
                    <a:pt x="64" y="20"/>
                  </a:lnTo>
                  <a:lnTo>
                    <a:pt x="78" y="10"/>
                  </a:lnTo>
                  <a:lnTo>
                    <a:pt x="88" y="6"/>
                  </a:lnTo>
                  <a:lnTo>
                    <a:pt x="96" y="4"/>
                  </a:lnTo>
                  <a:lnTo>
                    <a:pt x="106" y="2"/>
                  </a:lnTo>
                  <a:lnTo>
                    <a:pt x="118" y="0"/>
                  </a:lnTo>
                  <a:lnTo>
                    <a:pt x="118" y="0"/>
                  </a:lnTo>
                  <a:lnTo>
                    <a:pt x="138" y="2"/>
                  </a:lnTo>
                  <a:lnTo>
                    <a:pt x="154" y="8"/>
                  </a:lnTo>
                  <a:lnTo>
                    <a:pt x="168" y="16"/>
                  </a:lnTo>
                  <a:lnTo>
                    <a:pt x="178" y="26"/>
                  </a:lnTo>
                  <a:lnTo>
                    <a:pt x="186" y="40"/>
                  </a:lnTo>
                  <a:lnTo>
                    <a:pt x="190" y="54"/>
                  </a:lnTo>
                  <a:lnTo>
                    <a:pt x="194" y="70"/>
                  </a:lnTo>
                  <a:lnTo>
                    <a:pt x="194" y="86"/>
                  </a:lnTo>
                  <a:lnTo>
                    <a:pt x="194" y="218"/>
                  </a:lnTo>
                  <a:close/>
                </a:path>
              </a:pathLst>
            </a:custGeom>
            <a:solidFill>
              <a:srgbClr val="0065A4"/>
            </a:solidFill>
            <a:ln w="9525">
              <a:noFill/>
              <a:round/>
              <a:headEnd/>
              <a:tailEnd/>
            </a:ln>
          </p:spPr>
          <p:txBody>
            <a:bodyPr/>
            <a:lstStyle/>
            <a:p>
              <a:pPr>
                <a:defRPr/>
              </a:pPr>
              <a:endParaRPr lang="en-US" dirty="0">
                <a:ea typeface="+mn-ea"/>
                <a:cs typeface="+mn-cs"/>
              </a:endParaRPr>
            </a:p>
          </p:txBody>
        </p:sp>
        <p:sp>
          <p:nvSpPr>
            <p:cNvPr id="21" name="Freeform 295"/>
            <p:cNvSpPr>
              <a:spLocks noChangeAspect="1"/>
            </p:cNvSpPr>
            <p:nvPr userDrawn="1"/>
          </p:nvSpPr>
          <p:spPr bwMode="gray">
            <a:xfrm>
              <a:off x="3720" y="3515"/>
              <a:ext cx="114" cy="276"/>
            </a:xfrm>
            <a:custGeom>
              <a:avLst/>
              <a:gdLst/>
              <a:ahLst/>
              <a:cxnLst>
                <a:cxn ang="0">
                  <a:pos x="114" y="224"/>
                </a:cxn>
                <a:cxn ang="0">
                  <a:pos x="110" y="272"/>
                </a:cxn>
                <a:cxn ang="0">
                  <a:pos x="110" y="272"/>
                </a:cxn>
                <a:cxn ang="0">
                  <a:pos x="90" y="276"/>
                </a:cxn>
                <a:cxn ang="0">
                  <a:pos x="70" y="276"/>
                </a:cxn>
                <a:cxn ang="0">
                  <a:pos x="70" y="276"/>
                </a:cxn>
                <a:cxn ang="0">
                  <a:pos x="50" y="276"/>
                </a:cxn>
                <a:cxn ang="0">
                  <a:pos x="36" y="272"/>
                </a:cxn>
                <a:cxn ang="0">
                  <a:pos x="24" y="266"/>
                </a:cxn>
                <a:cxn ang="0">
                  <a:pos x="14" y="258"/>
                </a:cxn>
                <a:cxn ang="0">
                  <a:pos x="8" y="248"/>
                </a:cxn>
                <a:cxn ang="0">
                  <a:pos x="2" y="234"/>
                </a:cxn>
                <a:cxn ang="0">
                  <a:pos x="0" y="220"/>
                </a:cxn>
                <a:cxn ang="0">
                  <a:pos x="0" y="202"/>
                </a:cxn>
                <a:cxn ang="0">
                  <a:pos x="0" y="0"/>
                </a:cxn>
                <a:cxn ang="0">
                  <a:pos x="58" y="0"/>
                </a:cxn>
                <a:cxn ang="0">
                  <a:pos x="58" y="60"/>
                </a:cxn>
                <a:cxn ang="0">
                  <a:pos x="114" y="60"/>
                </a:cxn>
                <a:cxn ang="0">
                  <a:pos x="110" y="110"/>
                </a:cxn>
                <a:cxn ang="0">
                  <a:pos x="58" y="110"/>
                </a:cxn>
                <a:cxn ang="0">
                  <a:pos x="58" y="198"/>
                </a:cxn>
                <a:cxn ang="0">
                  <a:pos x="58" y="198"/>
                </a:cxn>
                <a:cxn ang="0">
                  <a:pos x="58" y="210"/>
                </a:cxn>
                <a:cxn ang="0">
                  <a:pos x="62" y="220"/>
                </a:cxn>
                <a:cxn ang="0">
                  <a:pos x="66" y="224"/>
                </a:cxn>
                <a:cxn ang="0">
                  <a:pos x="70" y="226"/>
                </a:cxn>
                <a:cxn ang="0">
                  <a:pos x="84" y="228"/>
                </a:cxn>
                <a:cxn ang="0">
                  <a:pos x="84" y="228"/>
                </a:cxn>
                <a:cxn ang="0">
                  <a:pos x="98" y="228"/>
                </a:cxn>
                <a:cxn ang="0">
                  <a:pos x="114" y="224"/>
                </a:cxn>
                <a:cxn ang="0">
                  <a:pos x="114" y="224"/>
                </a:cxn>
              </a:cxnLst>
              <a:rect l="0" t="0" r="r" b="b"/>
              <a:pathLst>
                <a:path w="114" h="276">
                  <a:moveTo>
                    <a:pt x="114" y="224"/>
                  </a:moveTo>
                  <a:lnTo>
                    <a:pt x="110" y="272"/>
                  </a:lnTo>
                  <a:lnTo>
                    <a:pt x="110" y="272"/>
                  </a:lnTo>
                  <a:lnTo>
                    <a:pt x="90" y="276"/>
                  </a:lnTo>
                  <a:lnTo>
                    <a:pt x="70" y="276"/>
                  </a:lnTo>
                  <a:lnTo>
                    <a:pt x="70" y="276"/>
                  </a:lnTo>
                  <a:lnTo>
                    <a:pt x="50" y="276"/>
                  </a:lnTo>
                  <a:lnTo>
                    <a:pt x="36" y="272"/>
                  </a:lnTo>
                  <a:lnTo>
                    <a:pt x="24" y="266"/>
                  </a:lnTo>
                  <a:lnTo>
                    <a:pt x="14" y="258"/>
                  </a:lnTo>
                  <a:lnTo>
                    <a:pt x="8" y="248"/>
                  </a:lnTo>
                  <a:lnTo>
                    <a:pt x="2" y="234"/>
                  </a:lnTo>
                  <a:lnTo>
                    <a:pt x="0" y="220"/>
                  </a:lnTo>
                  <a:lnTo>
                    <a:pt x="0" y="202"/>
                  </a:lnTo>
                  <a:lnTo>
                    <a:pt x="0" y="0"/>
                  </a:lnTo>
                  <a:lnTo>
                    <a:pt x="58" y="0"/>
                  </a:lnTo>
                  <a:lnTo>
                    <a:pt x="58" y="60"/>
                  </a:lnTo>
                  <a:lnTo>
                    <a:pt x="114" y="60"/>
                  </a:lnTo>
                  <a:lnTo>
                    <a:pt x="110" y="110"/>
                  </a:lnTo>
                  <a:lnTo>
                    <a:pt x="58" y="110"/>
                  </a:lnTo>
                  <a:lnTo>
                    <a:pt x="58" y="198"/>
                  </a:lnTo>
                  <a:lnTo>
                    <a:pt x="58" y="198"/>
                  </a:lnTo>
                  <a:lnTo>
                    <a:pt x="58" y="210"/>
                  </a:lnTo>
                  <a:lnTo>
                    <a:pt x="62" y="220"/>
                  </a:lnTo>
                  <a:lnTo>
                    <a:pt x="66" y="224"/>
                  </a:lnTo>
                  <a:lnTo>
                    <a:pt x="70" y="226"/>
                  </a:lnTo>
                  <a:lnTo>
                    <a:pt x="84" y="228"/>
                  </a:lnTo>
                  <a:lnTo>
                    <a:pt x="84" y="228"/>
                  </a:lnTo>
                  <a:lnTo>
                    <a:pt x="98" y="228"/>
                  </a:lnTo>
                  <a:lnTo>
                    <a:pt x="114" y="224"/>
                  </a:lnTo>
                  <a:lnTo>
                    <a:pt x="114" y="224"/>
                  </a:lnTo>
                  <a:close/>
                </a:path>
              </a:pathLst>
            </a:custGeom>
            <a:solidFill>
              <a:srgbClr val="0065A4"/>
            </a:solidFill>
            <a:ln w="9525">
              <a:noFill/>
              <a:round/>
              <a:headEnd/>
              <a:tailEnd/>
            </a:ln>
          </p:spPr>
          <p:txBody>
            <a:bodyPr/>
            <a:lstStyle/>
            <a:p>
              <a:pPr>
                <a:defRPr/>
              </a:pPr>
              <a:endParaRPr lang="en-US" dirty="0">
                <a:ea typeface="+mn-ea"/>
                <a:cs typeface="+mn-cs"/>
              </a:endParaRPr>
            </a:p>
          </p:txBody>
        </p:sp>
        <p:sp>
          <p:nvSpPr>
            <p:cNvPr id="22" name="Freeform 296"/>
            <p:cNvSpPr>
              <a:spLocks noChangeAspect="1"/>
            </p:cNvSpPr>
            <p:nvPr userDrawn="1"/>
          </p:nvSpPr>
          <p:spPr bwMode="gray">
            <a:xfrm>
              <a:off x="3574" y="3576"/>
              <a:ext cx="126" cy="211"/>
            </a:xfrm>
            <a:custGeom>
              <a:avLst/>
              <a:gdLst/>
              <a:ahLst/>
              <a:cxnLst>
                <a:cxn ang="0">
                  <a:pos x="126" y="0"/>
                </a:cxn>
                <a:cxn ang="0">
                  <a:pos x="122" y="50"/>
                </a:cxn>
                <a:cxn ang="0">
                  <a:pos x="106" y="50"/>
                </a:cxn>
                <a:cxn ang="0">
                  <a:pos x="106" y="50"/>
                </a:cxn>
                <a:cxn ang="0">
                  <a:pos x="96" y="50"/>
                </a:cxn>
                <a:cxn ang="0">
                  <a:pos x="86" y="54"/>
                </a:cxn>
                <a:cxn ang="0">
                  <a:pos x="76" y="60"/>
                </a:cxn>
                <a:cxn ang="0">
                  <a:pos x="70" y="66"/>
                </a:cxn>
                <a:cxn ang="0">
                  <a:pos x="64" y="74"/>
                </a:cxn>
                <a:cxn ang="0">
                  <a:pos x="60" y="82"/>
                </a:cxn>
                <a:cxn ang="0">
                  <a:pos x="58" y="92"/>
                </a:cxn>
                <a:cxn ang="0">
                  <a:pos x="58" y="100"/>
                </a:cxn>
                <a:cxn ang="0">
                  <a:pos x="58" y="212"/>
                </a:cxn>
                <a:cxn ang="0">
                  <a:pos x="0" y="212"/>
                </a:cxn>
                <a:cxn ang="0">
                  <a:pos x="0" y="0"/>
                </a:cxn>
                <a:cxn ang="0">
                  <a:pos x="54" y="0"/>
                </a:cxn>
                <a:cxn ang="0">
                  <a:pos x="56" y="26"/>
                </a:cxn>
                <a:cxn ang="0">
                  <a:pos x="56" y="26"/>
                </a:cxn>
                <a:cxn ang="0">
                  <a:pos x="66" y="14"/>
                </a:cxn>
                <a:cxn ang="0">
                  <a:pos x="80" y="6"/>
                </a:cxn>
                <a:cxn ang="0">
                  <a:pos x="94" y="2"/>
                </a:cxn>
                <a:cxn ang="0">
                  <a:pos x="112" y="0"/>
                </a:cxn>
                <a:cxn ang="0">
                  <a:pos x="126" y="0"/>
                </a:cxn>
              </a:cxnLst>
              <a:rect l="0" t="0" r="r" b="b"/>
              <a:pathLst>
                <a:path w="126" h="212">
                  <a:moveTo>
                    <a:pt x="126" y="0"/>
                  </a:moveTo>
                  <a:lnTo>
                    <a:pt x="122" y="50"/>
                  </a:lnTo>
                  <a:lnTo>
                    <a:pt x="106" y="50"/>
                  </a:lnTo>
                  <a:lnTo>
                    <a:pt x="106" y="50"/>
                  </a:lnTo>
                  <a:lnTo>
                    <a:pt x="96" y="50"/>
                  </a:lnTo>
                  <a:lnTo>
                    <a:pt x="86" y="54"/>
                  </a:lnTo>
                  <a:lnTo>
                    <a:pt x="76" y="60"/>
                  </a:lnTo>
                  <a:lnTo>
                    <a:pt x="70" y="66"/>
                  </a:lnTo>
                  <a:lnTo>
                    <a:pt x="64" y="74"/>
                  </a:lnTo>
                  <a:lnTo>
                    <a:pt x="60" y="82"/>
                  </a:lnTo>
                  <a:lnTo>
                    <a:pt x="58" y="92"/>
                  </a:lnTo>
                  <a:lnTo>
                    <a:pt x="58" y="100"/>
                  </a:lnTo>
                  <a:lnTo>
                    <a:pt x="58" y="212"/>
                  </a:lnTo>
                  <a:lnTo>
                    <a:pt x="0" y="212"/>
                  </a:lnTo>
                  <a:lnTo>
                    <a:pt x="0" y="0"/>
                  </a:lnTo>
                  <a:lnTo>
                    <a:pt x="54" y="0"/>
                  </a:lnTo>
                  <a:lnTo>
                    <a:pt x="56" y="26"/>
                  </a:lnTo>
                  <a:lnTo>
                    <a:pt x="56" y="26"/>
                  </a:lnTo>
                  <a:lnTo>
                    <a:pt x="66" y="14"/>
                  </a:lnTo>
                  <a:lnTo>
                    <a:pt x="80" y="6"/>
                  </a:lnTo>
                  <a:lnTo>
                    <a:pt x="94" y="2"/>
                  </a:lnTo>
                  <a:lnTo>
                    <a:pt x="112" y="0"/>
                  </a:lnTo>
                  <a:lnTo>
                    <a:pt x="126" y="0"/>
                  </a:lnTo>
                  <a:close/>
                </a:path>
              </a:pathLst>
            </a:custGeom>
            <a:solidFill>
              <a:srgbClr val="0065A4"/>
            </a:solidFill>
            <a:ln w="9525">
              <a:noFill/>
              <a:round/>
              <a:headEnd/>
              <a:tailEnd/>
            </a:ln>
          </p:spPr>
          <p:txBody>
            <a:bodyPr/>
            <a:lstStyle/>
            <a:p>
              <a:pPr>
                <a:defRPr/>
              </a:pPr>
              <a:endParaRPr lang="en-US" dirty="0">
                <a:ea typeface="+mn-ea"/>
                <a:cs typeface="+mn-cs"/>
              </a:endParaRPr>
            </a:p>
          </p:txBody>
        </p:sp>
        <p:sp>
          <p:nvSpPr>
            <p:cNvPr id="23" name="Freeform 297"/>
            <p:cNvSpPr>
              <a:spLocks noChangeAspect="1"/>
            </p:cNvSpPr>
            <p:nvPr userDrawn="1"/>
          </p:nvSpPr>
          <p:spPr bwMode="gray">
            <a:xfrm>
              <a:off x="3020" y="3469"/>
              <a:ext cx="294" cy="326"/>
            </a:xfrm>
            <a:custGeom>
              <a:avLst/>
              <a:gdLst/>
              <a:ahLst/>
              <a:cxnLst>
                <a:cxn ang="0">
                  <a:pos x="294" y="296"/>
                </a:cxn>
                <a:cxn ang="0">
                  <a:pos x="234" y="320"/>
                </a:cxn>
                <a:cxn ang="0">
                  <a:pos x="202" y="326"/>
                </a:cxn>
                <a:cxn ang="0">
                  <a:pos x="164" y="326"/>
                </a:cxn>
                <a:cxn ang="0">
                  <a:pos x="148" y="326"/>
                </a:cxn>
                <a:cxn ang="0">
                  <a:pos x="114" y="320"/>
                </a:cxn>
                <a:cxn ang="0">
                  <a:pos x="84" y="308"/>
                </a:cxn>
                <a:cxn ang="0">
                  <a:pos x="58" y="292"/>
                </a:cxn>
                <a:cxn ang="0">
                  <a:pos x="36" y="272"/>
                </a:cxn>
                <a:cxn ang="0">
                  <a:pos x="20" y="246"/>
                </a:cxn>
                <a:cxn ang="0">
                  <a:pos x="8" y="216"/>
                </a:cxn>
                <a:cxn ang="0">
                  <a:pos x="2" y="182"/>
                </a:cxn>
                <a:cxn ang="0">
                  <a:pos x="0" y="164"/>
                </a:cxn>
                <a:cxn ang="0">
                  <a:pos x="4" y="128"/>
                </a:cxn>
                <a:cxn ang="0">
                  <a:pos x="12" y="96"/>
                </a:cxn>
                <a:cxn ang="0">
                  <a:pos x="28" y="68"/>
                </a:cxn>
                <a:cxn ang="0">
                  <a:pos x="48" y="44"/>
                </a:cxn>
                <a:cxn ang="0">
                  <a:pos x="72" y="26"/>
                </a:cxn>
                <a:cxn ang="0">
                  <a:pos x="100" y="12"/>
                </a:cxn>
                <a:cxn ang="0">
                  <a:pos x="130" y="2"/>
                </a:cxn>
                <a:cxn ang="0">
                  <a:pos x="164" y="0"/>
                </a:cxn>
                <a:cxn ang="0">
                  <a:pos x="182" y="0"/>
                </a:cxn>
                <a:cxn ang="0">
                  <a:pos x="216" y="4"/>
                </a:cxn>
                <a:cxn ang="0">
                  <a:pos x="248" y="14"/>
                </a:cxn>
                <a:cxn ang="0">
                  <a:pos x="276" y="30"/>
                </a:cxn>
                <a:cxn ang="0">
                  <a:pos x="250" y="82"/>
                </a:cxn>
                <a:cxn ang="0">
                  <a:pos x="232" y="70"/>
                </a:cxn>
                <a:cxn ang="0">
                  <a:pos x="188" y="56"/>
                </a:cxn>
                <a:cxn ang="0">
                  <a:pos x="162" y="56"/>
                </a:cxn>
                <a:cxn ang="0">
                  <a:pos x="122" y="64"/>
                </a:cxn>
                <a:cxn ang="0">
                  <a:pos x="90" y="86"/>
                </a:cxn>
                <a:cxn ang="0">
                  <a:pos x="72" y="120"/>
                </a:cxn>
                <a:cxn ang="0">
                  <a:pos x="64" y="160"/>
                </a:cxn>
                <a:cxn ang="0">
                  <a:pos x="66" y="184"/>
                </a:cxn>
                <a:cxn ang="0">
                  <a:pos x="80" y="224"/>
                </a:cxn>
                <a:cxn ang="0">
                  <a:pos x="106" y="254"/>
                </a:cxn>
                <a:cxn ang="0">
                  <a:pos x="144" y="270"/>
                </a:cxn>
                <a:cxn ang="0">
                  <a:pos x="166" y="272"/>
                </a:cxn>
                <a:cxn ang="0">
                  <a:pos x="204" y="270"/>
                </a:cxn>
                <a:cxn ang="0">
                  <a:pos x="234" y="260"/>
                </a:cxn>
                <a:cxn ang="0">
                  <a:pos x="170" y="194"/>
                </a:cxn>
                <a:cxn ang="0">
                  <a:pos x="294" y="140"/>
                </a:cxn>
              </a:cxnLst>
              <a:rect l="0" t="0" r="r" b="b"/>
              <a:pathLst>
                <a:path w="294" h="326">
                  <a:moveTo>
                    <a:pt x="294" y="296"/>
                  </a:moveTo>
                  <a:lnTo>
                    <a:pt x="294" y="296"/>
                  </a:lnTo>
                  <a:lnTo>
                    <a:pt x="266" y="310"/>
                  </a:lnTo>
                  <a:lnTo>
                    <a:pt x="234" y="320"/>
                  </a:lnTo>
                  <a:lnTo>
                    <a:pt x="218" y="322"/>
                  </a:lnTo>
                  <a:lnTo>
                    <a:pt x="202" y="326"/>
                  </a:lnTo>
                  <a:lnTo>
                    <a:pt x="184" y="326"/>
                  </a:lnTo>
                  <a:lnTo>
                    <a:pt x="164" y="326"/>
                  </a:lnTo>
                  <a:lnTo>
                    <a:pt x="164" y="326"/>
                  </a:lnTo>
                  <a:lnTo>
                    <a:pt x="148" y="326"/>
                  </a:lnTo>
                  <a:lnTo>
                    <a:pt x="130" y="324"/>
                  </a:lnTo>
                  <a:lnTo>
                    <a:pt x="114" y="320"/>
                  </a:lnTo>
                  <a:lnTo>
                    <a:pt x="98" y="314"/>
                  </a:lnTo>
                  <a:lnTo>
                    <a:pt x="84" y="308"/>
                  </a:lnTo>
                  <a:lnTo>
                    <a:pt x="70" y="300"/>
                  </a:lnTo>
                  <a:lnTo>
                    <a:pt x="58" y="292"/>
                  </a:lnTo>
                  <a:lnTo>
                    <a:pt x="46" y="282"/>
                  </a:lnTo>
                  <a:lnTo>
                    <a:pt x="36" y="272"/>
                  </a:lnTo>
                  <a:lnTo>
                    <a:pt x="28" y="258"/>
                  </a:lnTo>
                  <a:lnTo>
                    <a:pt x="20" y="246"/>
                  </a:lnTo>
                  <a:lnTo>
                    <a:pt x="12" y="232"/>
                  </a:lnTo>
                  <a:lnTo>
                    <a:pt x="8" y="216"/>
                  </a:lnTo>
                  <a:lnTo>
                    <a:pt x="4" y="200"/>
                  </a:lnTo>
                  <a:lnTo>
                    <a:pt x="2" y="182"/>
                  </a:lnTo>
                  <a:lnTo>
                    <a:pt x="0" y="164"/>
                  </a:lnTo>
                  <a:lnTo>
                    <a:pt x="0" y="164"/>
                  </a:lnTo>
                  <a:lnTo>
                    <a:pt x="2" y="146"/>
                  </a:lnTo>
                  <a:lnTo>
                    <a:pt x="4" y="128"/>
                  </a:lnTo>
                  <a:lnTo>
                    <a:pt x="8" y="112"/>
                  </a:lnTo>
                  <a:lnTo>
                    <a:pt x="12" y="96"/>
                  </a:lnTo>
                  <a:lnTo>
                    <a:pt x="20" y="82"/>
                  </a:lnTo>
                  <a:lnTo>
                    <a:pt x="28" y="68"/>
                  </a:lnTo>
                  <a:lnTo>
                    <a:pt x="36" y="56"/>
                  </a:lnTo>
                  <a:lnTo>
                    <a:pt x="48" y="44"/>
                  </a:lnTo>
                  <a:lnTo>
                    <a:pt x="58" y="34"/>
                  </a:lnTo>
                  <a:lnTo>
                    <a:pt x="72" y="26"/>
                  </a:lnTo>
                  <a:lnTo>
                    <a:pt x="84" y="18"/>
                  </a:lnTo>
                  <a:lnTo>
                    <a:pt x="100" y="12"/>
                  </a:lnTo>
                  <a:lnTo>
                    <a:pt x="114" y="6"/>
                  </a:lnTo>
                  <a:lnTo>
                    <a:pt x="130" y="2"/>
                  </a:lnTo>
                  <a:lnTo>
                    <a:pt x="148" y="0"/>
                  </a:lnTo>
                  <a:lnTo>
                    <a:pt x="164" y="0"/>
                  </a:lnTo>
                  <a:lnTo>
                    <a:pt x="164" y="0"/>
                  </a:lnTo>
                  <a:lnTo>
                    <a:pt x="182" y="0"/>
                  </a:lnTo>
                  <a:lnTo>
                    <a:pt x="200" y="2"/>
                  </a:lnTo>
                  <a:lnTo>
                    <a:pt x="216" y="4"/>
                  </a:lnTo>
                  <a:lnTo>
                    <a:pt x="232" y="8"/>
                  </a:lnTo>
                  <a:lnTo>
                    <a:pt x="248" y="14"/>
                  </a:lnTo>
                  <a:lnTo>
                    <a:pt x="262" y="22"/>
                  </a:lnTo>
                  <a:lnTo>
                    <a:pt x="276" y="30"/>
                  </a:lnTo>
                  <a:lnTo>
                    <a:pt x="290" y="40"/>
                  </a:lnTo>
                  <a:lnTo>
                    <a:pt x="250" y="82"/>
                  </a:lnTo>
                  <a:lnTo>
                    <a:pt x="250" y="82"/>
                  </a:lnTo>
                  <a:lnTo>
                    <a:pt x="232" y="70"/>
                  </a:lnTo>
                  <a:lnTo>
                    <a:pt x="212" y="62"/>
                  </a:lnTo>
                  <a:lnTo>
                    <a:pt x="188" y="56"/>
                  </a:lnTo>
                  <a:lnTo>
                    <a:pt x="162" y="56"/>
                  </a:lnTo>
                  <a:lnTo>
                    <a:pt x="162" y="56"/>
                  </a:lnTo>
                  <a:lnTo>
                    <a:pt x="140" y="58"/>
                  </a:lnTo>
                  <a:lnTo>
                    <a:pt x="122" y="64"/>
                  </a:lnTo>
                  <a:lnTo>
                    <a:pt x="104" y="74"/>
                  </a:lnTo>
                  <a:lnTo>
                    <a:pt x="90" y="86"/>
                  </a:lnTo>
                  <a:lnTo>
                    <a:pt x="80" y="102"/>
                  </a:lnTo>
                  <a:lnTo>
                    <a:pt x="72" y="120"/>
                  </a:lnTo>
                  <a:lnTo>
                    <a:pt x="66" y="140"/>
                  </a:lnTo>
                  <a:lnTo>
                    <a:pt x="64" y="160"/>
                  </a:lnTo>
                  <a:lnTo>
                    <a:pt x="64" y="160"/>
                  </a:lnTo>
                  <a:lnTo>
                    <a:pt x="66" y="184"/>
                  </a:lnTo>
                  <a:lnTo>
                    <a:pt x="72" y="206"/>
                  </a:lnTo>
                  <a:lnTo>
                    <a:pt x="80" y="224"/>
                  </a:lnTo>
                  <a:lnTo>
                    <a:pt x="92" y="240"/>
                  </a:lnTo>
                  <a:lnTo>
                    <a:pt x="106" y="254"/>
                  </a:lnTo>
                  <a:lnTo>
                    <a:pt x="124" y="262"/>
                  </a:lnTo>
                  <a:lnTo>
                    <a:pt x="144" y="270"/>
                  </a:lnTo>
                  <a:lnTo>
                    <a:pt x="166" y="272"/>
                  </a:lnTo>
                  <a:lnTo>
                    <a:pt x="166" y="272"/>
                  </a:lnTo>
                  <a:lnTo>
                    <a:pt x="186" y="272"/>
                  </a:lnTo>
                  <a:lnTo>
                    <a:pt x="204" y="270"/>
                  </a:lnTo>
                  <a:lnTo>
                    <a:pt x="220" y="266"/>
                  </a:lnTo>
                  <a:lnTo>
                    <a:pt x="234" y="260"/>
                  </a:lnTo>
                  <a:lnTo>
                    <a:pt x="234" y="194"/>
                  </a:lnTo>
                  <a:lnTo>
                    <a:pt x="170" y="194"/>
                  </a:lnTo>
                  <a:lnTo>
                    <a:pt x="174" y="140"/>
                  </a:lnTo>
                  <a:lnTo>
                    <a:pt x="294" y="140"/>
                  </a:lnTo>
                  <a:lnTo>
                    <a:pt x="294" y="296"/>
                  </a:lnTo>
                  <a:close/>
                </a:path>
              </a:pathLst>
            </a:custGeom>
            <a:solidFill>
              <a:srgbClr val="0065A4"/>
            </a:solidFill>
            <a:ln w="9525">
              <a:noFill/>
              <a:round/>
              <a:headEnd/>
              <a:tailEnd/>
            </a:ln>
          </p:spPr>
          <p:txBody>
            <a:bodyPr/>
            <a:lstStyle/>
            <a:p>
              <a:pPr>
                <a:defRPr/>
              </a:pPr>
              <a:endParaRPr lang="en-US" dirty="0">
                <a:ea typeface="+mn-ea"/>
                <a:cs typeface="+mn-cs"/>
              </a:endParaRPr>
            </a:p>
          </p:txBody>
        </p:sp>
        <p:sp>
          <p:nvSpPr>
            <p:cNvPr id="24" name="Freeform 298"/>
            <p:cNvSpPr>
              <a:spLocks noChangeAspect="1" noEditPoints="1"/>
            </p:cNvSpPr>
            <p:nvPr userDrawn="1"/>
          </p:nvSpPr>
          <p:spPr bwMode="gray">
            <a:xfrm>
              <a:off x="4080" y="3570"/>
              <a:ext cx="216" cy="223"/>
            </a:xfrm>
            <a:custGeom>
              <a:avLst/>
              <a:gdLst/>
              <a:ahLst/>
              <a:cxnLst>
                <a:cxn ang="0">
                  <a:pos x="58" y="132"/>
                </a:cxn>
                <a:cxn ang="0">
                  <a:pos x="60" y="142"/>
                </a:cxn>
                <a:cxn ang="0">
                  <a:pos x="70" y="158"/>
                </a:cxn>
                <a:cxn ang="0">
                  <a:pos x="84" y="170"/>
                </a:cxn>
                <a:cxn ang="0">
                  <a:pos x="102" y="176"/>
                </a:cxn>
                <a:cxn ang="0">
                  <a:pos x="112" y="176"/>
                </a:cxn>
                <a:cxn ang="0">
                  <a:pos x="144" y="172"/>
                </a:cxn>
                <a:cxn ang="0">
                  <a:pos x="170" y="150"/>
                </a:cxn>
                <a:cxn ang="0">
                  <a:pos x="208" y="180"/>
                </a:cxn>
                <a:cxn ang="0">
                  <a:pos x="188" y="200"/>
                </a:cxn>
                <a:cxn ang="0">
                  <a:pos x="164" y="214"/>
                </a:cxn>
                <a:cxn ang="0">
                  <a:pos x="140" y="222"/>
                </a:cxn>
                <a:cxn ang="0">
                  <a:pos x="112" y="224"/>
                </a:cxn>
                <a:cxn ang="0">
                  <a:pos x="90" y="222"/>
                </a:cxn>
                <a:cxn ang="0">
                  <a:pos x="50" y="206"/>
                </a:cxn>
                <a:cxn ang="0">
                  <a:pos x="20" y="178"/>
                </a:cxn>
                <a:cxn ang="0">
                  <a:pos x="2" y="136"/>
                </a:cxn>
                <a:cxn ang="0">
                  <a:pos x="0" y="112"/>
                </a:cxn>
                <a:cxn ang="0">
                  <a:pos x="8" y="66"/>
                </a:cxn>
                <a:cxn ang="0">
                  <a:pos x="32" y="32"/>
                </a:cxn>
                <a:cxn ang="0">
                  <a:pos x="68" y="8"/>
                </a:cxn>
                <a:cxn ang="0">
                  <a:pos x="110" y="0"/>
                </a:cxn>
                <a:cxn ang="0">
                  <a:pos x="134" y="2"/>
                </a:cxn>
                <a:cxn ang="0">
                  <a:pos x="174" y="18"/>
                </a:cxn>
                <a:cxn ang="0">
                  <a:pos x="200" y="46"/>
                </a:cxn>
                <a:cxn ang="0">
                  <a:pos x="214" y="90"/>
                </a:cxn>
                <a:cxn ang="0">
                  <a:pos x="216" y="132"/>
                </a:cxn>
                <a:cxn ang="0">
                  <a:pos x="158" y="88"/>
                </a:cxn>
                <a:cxn ang="0">
                  <a:pos x="154" y="70"/>
                </a:cxn>
                <a:cxn ang="0">
                  <a:pos x="144" y="56"/>
                </a:cxn>
                <a:cxn ang="0">
                  <a:pos x="128" y="48"/>
                </a:cxn>
                <a:cxn ang="0">
                  <a:pos x="108" y="46"/>
                </a:cxn>
                <a:cxn ang="0">
                  <a:pos x="98" y="46"/>
                </a:cxn>
                <a:cxn ang="0">
                  <a:pos x="82" y="52"/>
                </a:cxn>
                <a:cxn ang="0">
                  <a:pos x="68" y="64"/>
                </a:cxn>
                <a:cxn ang="0">
                  <a:pos x="60" y="80"/>
                </a:cxn>
                <a:cxn ang="0">
                  <a:pos x="158" y="88"/>
                </a:cxn>
              </a:cxnLst>
              <a:rect l="0" t="0" r="r" b="b"/>
              <a:pathLst>
                <a:path w="216" h="224">
                  <a:moveTo>
                    <a:pt x="216" y="132"/>
                  </a:moveTo>
                  <a:lnTo>
                    <a:pt x="58" y="132"/>
                  </a:lnTo>
                  <a:lnTo>
                    <a:pt x="58" y="132"/>
                  </a:lnTo>
                  <a:lnTo>
                    <a:pt x="60" y="142"/>
                  </a:lnTo>
                  <a:lnTo>
                    <a:pt x="64" y="150"/>
                  </a:lnTo>
                  <a:lnTo>
                    <a:pt x="70" y="158"/>
                  </a:lnTo>
                  <a:lnTo>
                    <a:pt x="76" y="164"/>
                  </a:lnTo>
                  <a:lnTo>
                    <a:pt x="84" y="170"/>
                  </a:lnTo>
                  <a:lnTo>
                    <a:pt x="92" y="174"/>
                  </a:lnTo>
                  <a:lnTo>
                    <a:pt x="102" y="176"/>
                  </a:lnTo>
                  <a:lnTo>
                    <a:pt x="112" y="176"/>
                  </a:lnTo>
                  <a:lnTo>
                    <a:pt x="112" y="176"/>
                  </a:lnTo>
                  <a:lnTo>
                    <a:pt x="128" y="176"/>
                  </a:lnTo>
                  <a:lnTo>
                    <a:pt x="144" y="172"/>
                  </a:lnTo>
                  <a:lnTo>
                    <a:pt x="156" y="162"/>
                  </a:lnTo>
                  <a:lnTo>
                    <a:pt x="170" y="150"/>
                  </a:lnTo>
                  <a:lnTo>
                    <a:pt x="208" y="180"/>
                  </a:lnTo>
                  <a:lnTo>
                    <a:pt x="208" y="180"/>
                  </a:lnTo>
                  <a:lnTo>
                    <a:pt x="198" y="190"/>
                  </a:lnTo>
                  <a:lnTo>
                    <a:pt x="188" y="200"/>
                  </a:lnTo>
                  <a:lnTo>
                    <a:pt x="176" y="208"/>
                  </a:lnTo>
                  <a:lnTo>
                    <a:pt x="164" y="214"/>
                  </a:lnTo>
                  <a:lnTo>
                    <a:pt x="152" y="218"/>
                  </a:lnTo>
                  <a:lnTo>
                    <a:pt x="140" y="222"/>
                  </a:lnTo>
                  <a:lnTo>
                    <a:pt x="126" y="224"/>
                  </a:lnTo>
                  <a:lnTo>
                    <a:pt x="112" y="224"/>
                  </a:lnTo>
                  <a:lnTo>
                    <a:pt x="112" y="224"/>
                  </a:lnTo>
                  <a:lnTo>
                    <a:pt x="90" y="222"/>
                  </a:lnTo>
                  <a:lnTo>
                    <a:pt x="68" y="216"/>
                  </a:lnTo>
                  <a:lnTo>
                    <a:pt x="50" y="206"/>
                  </a:lnTo>
                  <a:lnTo>
                    <a:pt x="32" y="194"/>
                  </a:lnTo>
                  <a:lnTo>
                    <a:pt x="20" y="178"/>
                  </a:lnTo>
                  <a:lnTo>
                    <a:pt x="10" y="158"/>
                  </a:lnTo>
                  <a:lnTo>
                    <a:pt x="2" y="136"/>
                  </a:lnTo>
                  <a:lnTo>
                    <a:pt x="0" y="112"/>
                  </a:lnTo>
                  <a:lnTo>
                    <a:pt x="0" y="112"/>
                  </a:lnTo>
                  <a:lnTo>
                    <a:pt x="2" y="88"/>
                  </a:lnTo>
                  <a:lnTo>
                    <a:pt x="8" y="66"/>
                  </a:lnTo>
                  <a:lnTo>
                    <a:pt x="18" y="48"/>
                  </a:lnTo>
                  <a:lnTo>
                    <a:pt x="32" y="32"/>
                  </a:lnTo>
                  <a:lnTo>
                    <a:pt x="48" y="18"/>
                  </a:lnTo>
                  <a:lnTo>
                    <a:pt x="68" y="8"/>
                  </a:lnTo>
                  <a:lnTo>
                    <a:pt x="88" y="2"/>
                  </a:lnTo>
                  <a:lnTo>
                    <a:pt x="110" y="0"/>
                  </a:lnTo>
                  <a:lnTo>
                    <a:pt x="110" y="0"/>
                  </a:lnTo>
                  <a:lnTo>
                    <a:pt x="134" y="2"/>
                  </a:lnTo>
                  <a:lnTo>
                    <a:pt x="156" y="8"/>
                  </a:lnTo>
                  <a:lnTo>
                    <a:pt x="174" y="18"/>
                  </a:lnTo>
                  <a:lnTo>
                    <a:pt x="190" y="30"/>
                  </a:lnTo>
                  <a:lnTo>
                    <a:pt x="200" y="46"/>
                  </a:lnTo>
                  <a:lnTo>
                    <a:pt x="210" y="66"/>
                  </a:lnTo>
                  <a:lnTo>
                    <a:pt x="214" y="90"/>
                  </a:lnTo>
                  <a:lnTo>
                    <a:pt x="216" y="116"/>
                  </a:lnTo>
                  <a:lnTo>
                    <a:pt x="216" y="132"/>
                  </a:lnTo>
                  <a:close/>
                  <a:moveTo>
                    <a:pt x="158" y="88"/>
                  </a:moveTo>
                  <a:lnTo>
                    <a:pt x="158" y="88"/>
                  </a:lnTo>
                  <a:lnTo>
                    <a:pt x="158" y="78"/>
                  </a:lnTo>
                  <a:lnTo>
                    <a:pt x="154" y="70"/>
                  </a:lnTo>
                  <a:lnTo>
                    <a:pt x="150" y="62"/>
                  </a:lnTo>
                  <a:lnTo>
                    <a:pt x="144" y="56"/>
                  </a:lnTo>
                  <a:lnTo>
                    <a:pt x="136" y="52"/>
                  </a:lnTo>
                  <a:lnTo>
                    <a:pt x="128" y="48"/>
                  </a:lnTo>
                  <a:lnTo>
                    <a:pt x="120" y="46"/>
                  </a:lnTo>
                  <a:lnTo>
                    <a:pt x="108" y="46"/>
                  </a:lnTo>
                  <a:lnTo>
                    <a:pt x="108" y="46"/>
                  </a:lnTo>
                  <a:lnTo>
                    <a:pt x="98" y="46"/>
                  </a:lnTo>
                  <a:lnTo>
                    <a:pt x="90" y="48"/>
                  </a:lnTo>
                  <a:lnTo>
                    <a:pt x="82" y="52"/>
                  </a:lnTo>
                  <a:lnTo>
                    <a:pt x="74" y="58"/>
                  </a:lnTo>
                  <a:lnTo>
                    <a:pt x="68" y="64"/>
                  </a:lnTo>
                  <a:lnTo>
                    <a:pt x="64" y="72"/>
                  </a:lnTo>
                  <a:lnTo>
                    <a:pt x="60" y="80"/>
                  </a:lnTo>
                  <a:lnTo>
                    <a:pt x="58" y="88"/>
                  </a:lnTo>
                  <a:lnTo>
                    <a:pt x="158" y="88"/>
                  </a:lnTo>
                  <a:close/>
                </a:path>
              </a:pathLst>
            </a:custGeom>
            <a:solidFill>
              <a:srgbClr val="0065A4"/>
            </a:solidFill>
            <a:ln w="9525">
              <a:noFill/>
              <a:round/>
              <a:headEnd/>
              <a:tailEnd/>
            </a:ln>
          </p:spPr>
          <p:txBody>
            <a:bodyPr/>
            <a:lstStyle/>
            <a:p>
              <a:pPr>
                <a:defRPr/>
              </a:pPr>
              <a:endParaRPr lang="en-US" dirty="0">
                <a:ea typeface="+mn-ea"/>
                <a:cs typeface="+mn-cs"/>
              </a:endParaRPr>
            </a:p>
          </p:txBody>
        </p:sp>
        <p:sp>
          <p:nvSpPr>
            <p:cNvPr id="25" name="Freeform 299"/>
            <p:cNvSpPr>
              <a:spLocks noChangeAspect="1" noEditPoints="1"/>
            </p:cNvSpPr>
            <p:nvPr userDrawn="1"/>
          </p:nvSpPr>
          <p:spPr bwMode="gray">
            <a:xfrm>
              <a:off x="3342" y="3570"/>
              <a:ext cx="196" cy="223"/>
            </a:xfrm>
            <a:custGeom>
              <a:avLst/>
              <a:gdLst/>
              <a:ahLst/>
              <a:cxnLst>
                <a:cxn ang="0">
                  <a:pos x="196" y="218"/>
                </a:cxn>
                <a:cxn ang="0">
                  <a:pos x="144" y="198"/>
                </a:cxn>
                <a:cxn ang="0">
                  <a:pos x="138" y="204"/>
                </a:cxn>
                <a:cxn ang="0">
                  <a:pos x="114" y="218"/>
                </a:cxn>
                <a:cxn ang="0">
                  <a:pos x="78" y="224"/>
                </a:cxn>
                <a:cxn ang="0">
                  <a:pos x="62" y="224"/>
                </a:cxn>
                <a:cxn ang="0">
                  <a:pos x="36" y="216"/>
                </a:cxn>
                <a:cxn ang="0">
                  <a:pos x="14" y="200"/>
                </a:cxn>
                <a:cxn ang="0">
                  <a:pos x="2" y="176"/>
                </a:cxn>
                <a:cxn ang="0">
                  <a:pos x="0" y="160"/>
                </a:cxn>
                <a:cxn ang="0">
                  <a:pos x="4" y="136"/>
                </a:cxn>
                <a:cxn ang="0">
                  <a:pos x="12" y="118"/>
                </a:cxn>
                <a:cxn ang="0">
                  <a:pos x="28" y="104"/>
                </a:cxn>
                <a:cxn ang="0">
                  <a:pos x="46" y="96"/>
                </a:cxn>
                <a:cxn ang="0">
                  <a:pos x="88" y="86"/>
                </a:cxn>
                <a:cxn ang="0">
                  <a:pos x="130" y="84"/>
                </a:cxn>
                <a:cxn ang="0">
                  <a:pos x="140" y="82"/>
                </a:cxn>
                <a:cxn ang="0">
                  <a:pos x="140" y="72"/>
                </a:cxn>
                <a:cxn ang="0">
                  <a:pos x="134" y="60"/>
                </a:cxn>
                <a:cxn ang="0">
                  <a:pos x="124" y="50"/>
                </a:cxn>
                <a:cxn ang="0">
                  <a:pos x="106" y="46"/>
                </a:cxn>
                <a:cxn ang="0">
                  <a:pos x="96" y="46"/>
                </a:cxn>
                <a:cxn ang="0">
                  <a:pos x="66" y="52"/>
                </a:cxn>
                <a:cxn ang="0">
                  <a:pos x="40" y="68"/>
                </a:cxn>
                <a:cxn ang="0">
                  <a:pos x="6" y="34"/>
                </a:cxn>
                <a:cxn ang="0">
                  <a:pos x="28" y="18"/>
                </a:cxn>
                <a:cxn ang="0">
                  <a:pos x="76" y="2"/>
                </a:cxn>
                <a:cxn ang="0">
                  <a:pos x="100" y="0"/>
                </a:cxn>
                <a:cxn ang="0">
                  <a:pos x="144" y="6"/>
                </a:cxn>
                <a:cxn ang="0">
                  <a:pos x="174" y="22"/>
                </a:cxn>
                <a:cxn ang="0">
                  <a:pos x="190" y="46"/>
                </a:cxn>
                <a:cxn ang="0">
                  <a:pos x="196" y="80"/>
                </a:cxn>
                <a:cxn ang="0">
                  <a:pos x="140" y="126"/>
                </a:cxn>
                <a:cxn ang="0">
                  <a:pos x="132" y="126"/>
                </a:cxn>
                <a:cxn ang="0">
                  <a:pos x="96" y="128"/>
                </a:cxn>
                <a:cxn ang="0">
                  <a:pos x="74" y="134"/>
                </a:cxn>
                <a:cxn ang="0">
                  <a:pos x="60" y="146"/>
                </a:cxn>
                <a:cxn ang="0">
                  <a:pos x="58" y="156"/>
                </a:cxn>
                <a:cxn ang="0">
                  <a:pos x="62" y="168"/>
                </a:cxn>
                <a:cxn ang="0">
                  <a:pos x="70" y="176"/>
                </a:cxn>
                <a:cxn ang="0">
                  <a:pos x="84" y="180"/>
                </a:cxn>
                <a:cxn ang="0">
                  <a:pos x="114" y="174"/>
                </a:cxn>
                <a:cxn ang="0">
                  <a:pos x="128" y="164"/>
                </a:cxn>
                <a:cxn ang="0">
                  <a:pos x="138" y="152"/>
                </a:cxn>
                <a:cxn ang="0">
                  <a:pos x="140" y="134"/>
                </a:cxn>
              </a:cxnLst>
              <a:rect l="0" t="0" r="r" b="b"/>
              <a:pathLst>
                <a:path w="196" h="224">
                  <a:moveTo>
                    <a:pt x="196" y="80"/>
                  </a:moveTo>
                  <a:lnTo>
                    <a:pt x="196" y="218"/>
                  </a:lnTo>
                  <a:lnTo>
                    <a:pt x="146" y="218"/>
                  </a:lnTo>
                  <a:lnTo>
                    <a:pt x="144" y="198"/>
                  </a:lnTo>
                  <a:lnTo>
                    <a:pt x="144" y="198"/>
                  </a:lnTo>
                  <a:lnTo>
                    <a:pt x="138" y="204"/>
                  </a:lnTo>
                  <a:lnTo>
                    <a:pt x="130" y="210"/>
                  </a:lnTo>
                  <a:lnTo>
                    <a:pt x="114" y="218"/>
                  </a:lnTo>
                  <a:lnTo>
                    <a:pt x="96" y="222"/>
                  </a:lnTo>
                  <a:lnTo>
                    <a:pt x="78" y="224"/>
                  </a:lnTo>
                  <a:lnTo>
                    <a:pt x="78" y="224"/>
                  </a:lnTo>
                  <a:lnTo>
                    <a:pt x="62" y="224"/>
                  </a:lnTo>
                  <a:lnTo>
                    <a:pt x="48" y="220"/>
                  </a:lnTo>
                  <a:lnTo>
                    <a:pt x="36" y="216"/>
                  </a:lnTo>
                  <a:lnTo>
                    <a:pt x="24" y="208"/>
                  </a:lnTo>
                  <a:lnTo>
                    <a:pt x="14" y="200"/>
                  </a:lnTo>
                  <a:lnTo>
                    <a:pt x="8" y="188"/>
                  </a:lnTo>
                  <a:lnTo>
                    <a:pt x="2" y="176"/>
                  </a:lnTo>
                  <a:lnTo>
                    <a:pt x="0" y="160"/>
                  </a:lnTo>
                  <a:lnTo>
                    <a:pt x="0" y="160"/>
                  </a:lnTo>
                  <a:lnTo>
                    <a:pt x="0" y="148"/>
                  </a:lnTo>
                  <a:lnTo>
                    <a:pt x="4" y="136"/>
                  </a:lnTo>
                  <a:lnTo>
                    <a:pt x="8" y="126"/>
                  </a:lnTo>
                  <a:lnTo>
                    <a:pt x="12" y="118"/>
                  </a:lnTo>
                  <a:lnTo>
                    <a:pt x="20" y="110"/>
                  </a:lnTo>
                  <a:lnTo>
                    <a:pt x="28" y="104"/>
                  </a:lnTo>
                  <a:lnTo>
                    <a:pt x="36" y="100"/>
                  </a:lnTo>
                  <a:lnTo>
                    <a:pt x="46" y="96"/>
                  </a:lnTo>
                  <a:lnTo>
                    <a:pt x="66" y="90"/>
                  </a:lnTo>
                  <a:lnTo>
                    <a:pt x="88" y="86"/>
                  </a:lnTo>
                  <a:lnTo>
                    <a:pt x="110" y="84"/>
                  </a:lnTo>
                  <a:lnTo>
                    <a:pt x="130" y="84"/>
                  </a:lnTo>
                  <a:lnTo>
                    <a:pt x="140" y="84"/>
                  </a:lnTo>
                  <a:lnTo>
                    <a:pt x="140" y="82"/>
                  </a:lnTo>
                  <a:lnTo>
                    <a:pt x="140" y="82"/>
                  </a:lnTo>
                  <a:lnTo>
                    <a:pt x="140" y="72"/>
                  </a:lnTo>
                  <a:lnTo>
                    <a:pt x="138" y="66"/>
                  </a:lnTo>
                  <a:lnTo>
                    <a:pt x="134" y="60"/>
                  </a:lnTo>
                  <a:lnTo>
                    <a:pt x="130" y="54"/>
                  </a:lnTo>
                  <a:lnTo>
                    <a:pt x="124" y="50"/>
                  </a:lnTo>
                  <a:lnTo>
                    <a:pt x="116" y="48"/>
                  </a:lnTo>
                  <a:lnTo>
                    <a:pt x="106" y="46"/>
                  </a:lnTo>
                  <a:lnTo>
                    <a:pt x="96" y="46"/>
                  </a:lnTo>
                  <a:lnTo>
                    <a:pt x="96" y="46"/>
                  </a:lnTo>
                  <a:lnTo>
                    <a:pt x="80" y="46"/>
                  </a:lnTo>
                  <a:lnTo>
                    <a:pt x="66" y="52"/>
                  </a:lnTo>
                  <a:lnTo>
                    <a:pt x="52" y="58"/>
                  </a:lnTo>
                  <a:lnTo>
                    <a:pt x="40" y="68"/>
                  </a:lnTo>
                  <a:lnTo>
                    <a:pt x="6" y="34"/>
                  </a:lnTo>
                  <a:lnTo>
                    <a:pt x="6" y="34"/>
                  </a:lnTo>
                  <a:lnTo>
                    <a:pt x="18" y="26"/>
                  </a:lnTo>
                  <a:lnTo>
                    <a:pt x="28" y="18"/>
                  </a:lnTo>
                  <a:lnTo>
                    <a:pt x="52" y="8"/>
                  </a:lnTo>
                  <a:lnTo>
                    <a:pt x="76" y="2"/>
                  </a:lnTo>
                  <a:lnTo>
                    <a:pt x="100" y="0"/>
                  </a:lnTo>
                  <a:lnTo>
                    <a:pt x="100" y="0"/>
                  </a:lnTo>
                  <a:lnTo>
                    <a:pt x="124" y="2"/>
                  </a:lnTo>
                  <a:lnTo>
                    <a:pt x="144" y="6"/>
                  </a:lnTo>
                  <a:lnTo>
                    <a:pt x="160" y="12"/>
                  </a:lnTo>
                  <a:lnTo>
                    <a:pt x="174" y="22"/>
                  </a:lnTo>
                  <a:lnTo>
                    <a:pt x="184" y="34"/>
                  </a:lnTo>
                  <a:lnTo>
                    <a:pt x="190" y="46"/>
                  </a:lnTo>
                  <a:lnTo>
                    <a:pt x="194" y="62"/>
                  </a:lnTo>
                  <a:lnTo>
                    <a:pt x="196" y="80"/>
                  </a:lnTo>
                  <a:lnTo>
                    <a:pt x="196" y="80"/>
                  </a:lnTo>
                  <a:close/>
                  <a:moveTo>
                    <a:pt x="140" y="126"/>
                  </a:moveTo>
                  <a:lnTo>
                    <a:pt x="132" y="126"/>
                  </a:lnTo>
                  <a:lnTo>
                    <a:pt x="132" y="126"/>
                  </a:lnTo>
                  <a:lnTo>
                    <a:pt x="110" y="126"/>
                  </a:lnTo>
                  <a:lnTo>
                    <a:pt x="96" y="128"/>
                  </a:lnTo>
                  <a:lnTo>
                    <a:pt x="84" y="130"/>
                  </a:lnTo>
                  <a:lnTo>
                    <a:pt x="74" y="134"/>
                  </a:lnTo>
                  <a:lnTo>
                    <a:pt x="66" y="140"/>
                  </a:lnTo>
                  <a:lnTo>
                    <a:pt x="60" y="146"/>
                  </a:lnTo>
                  <a:lnTo>
                    <a:pt x="58" y="156"/>
                  </a:lnTo>
                  <a:lnTo>
                    <a:pt x="58" y="156"/>
                  </a:lnTo>
                  <a:lnTo>
                    <a:pt x="58" y="162"/>
                  </a:lnTo>
                  <a:lnTo>
                    <a:pt x="62" y="168"/>
                  </a:lnTo>
                  <a:lnTo>
                    <a:pt x="66" y="172"/>
                  </a:lnTo>
                  <a:lnTo>
                    <a:pt x="70" y="176"/>
                  </a:lnTo>
                  <a:lnTo>
                    <a:pt x="78" y="178"/>
                  </a:lnTo>
                  <a:lnTo>
                    <a:pt x="84" y="180"/>
                  </a:lnTo>
                  <a:lnTo>
                    <a:pt x="100" y="178"/>
                  </a:lnTo>
                  <a:lnTo>
                    <a:pt x="114" y="174"/>
                  </a:lnTo>
                  <a:lnTo>
                    <a:pt x="122" y="170"/>
                  </a:lnTo>
                  <a:lnTo>
                    <a:pt x="128" y="164"/>
                  </a:lnTo>
                  <a:lnTo>
                    <a:pt x="134" y="158"/>
                  </a:lnTo>
                  <a:lnTo>
                    <a:pt x="138" y="152"/>
                  </a:lnTo>
                  <a:lnTo>
                    <a:pt x="140" y="144"/>
                  </a:lnTo>
                  <a:lnTo>
                    <a:pt x="140" y="134"/>
                  </a:lnTo>
                  <a:lnTo>
                    <a:pt x="140" y="126"/>
                  </a:lnTo>
                  <a:close/>
                </a:path>
              </a:pathLst>
            </a:custGeom>
            <a:solidFill>
              <a:srgbClr val="0065A4"/>
            </a:solidFill>
            <a:ln w="9525">
              <a:noFill/>
              <a:round/>
              <a:headEnd/>
              <a:tailEnd/>
            </a:ln>
          </p:spPr>
          <p:txBody>
            <a:bodyPr/>
            <a:lstStyle/>
            <a:p>
              <a:pPr>
                <a:defRPr/>
              </a:pPr>
              <a:endParaRPr lang="en-US" dirty="0">
                <a:ea typeface="+mn-ea"/>
                <a:cs typeface="+mn-cs"/>
              </a:endParaRPr>
            </a:p>
          </p:txBody>
        </p:sp>
        <p:sp>
          <p:nvSpPr>
            <p:cNvPr id="26" name="Freeform 300"/>
            <p:cNvSpPr>
              <a:spLocks noChangeAspect="1" noEditPoints="1"/>
            </p:cNvSpPr>
            <p:nvPr userDrawn="1"/>
          </p:nvSpPr>
          <p:spPr bwMode="gray">
            <a:xfrm>
              <a:off x="4402" y="3735"/>
              <a:ext cx="58" cy="56"/>
            </a:xfrm>
            <a:custGeom>
              <a:avLst/>
              <a:gdLst/>
              <a:ahLst/>
              <a:cxnLst>
                <a:cxn ang="0">
                  <a:pos x="6" y="28"/>
                </a:cxn>
                <a:cxn ang="0">
                  <a:pos x="14" y="12"/>
                </a:cxn>
                <a:cxn ang="0">
                  <a:pos x="30" y="4"/>
                </a:cxn>
                <a:cxn ang="0">
                  <a:pos x="38" y="6"/>
                </a:cxn>
                <a:cxn ang="0">
                  <a:pos x="52" y="18"/>
                </a:cxn>
                <a:cxn ang="0">
                  <a:pos x="54" y="28"/>
                </a:cxn>
                <a:cxn ang="0">
                  <a:pos x="46" y="46"/>
                </a:cxn>
                <a:cxn ang="0">
                  <a:pos x="30" y="52"/>
                </a:cxn>
                <a:cxn ang="0">
                  <a:pos x="20" y="50"/>
                </a:cxn>
                <a:cxn ang="0">
                  <a:pos x="8" y="38"/>
                </a:cxn>
                <a:cxn ang="0">
                  <a:pos x="6" y="28"/>
                </a:cxn>
                <a:cxn ang="0">
                  <a:pos x="30" y="56"/>
                </a:cxn>
                <a:cxn ang="0">
                  <a:pos x="50" y="48"/>
                </a:cxn>
                <a:cxn ang="0">
                  <a:pos x="58" y="34"/>
                </a:cxn>
                <a:cxn ang="0">
                  <a:pos x="58" y="28"/>
                </a:cxn>
                <a:cxn ang="0">
                  <a:pos x="56" y="16"/>
                </a:cxn>
                <a:cxn ang="0">
                  <a:pos x="42" y="2"/>
                </a:cxn>
                <a:cxn ang="0">
                  <a:pos x="30" y="0"/>
                </a:cxn>
                <a:cxn ang="0">
                  <a:pos x="10" y="8"/>
                </a:cxn>
                <a:cxn ang="0">
                  <a:pos x="2" y="22"/>
                </a:cxn>
                <a:cxn ang="0">
                  <a:pos x="0" y="28"/>
                </a:cxn>
                <a:cxn ang="0">
                  <a:pos x="4" y="40"/>
                </a:cxn>
                <a:cxn ang="0">
                  <a:pos x="18" y="54"/>
                </a:cxn>
                <a:cxn ang="0">
                  <a:pos x="30" y="56"/>
                </a:cxn>
                <a:cxn ang="0">
                  <a:pos x="30" y="30"/>
                </a:cxn>
                <a:cxn ang="0">
                  <a:pos x="44" y="44"/>
                </a:cxn>
                <a:cxn ang="0">
                  <a:pos x="34" y="30"/>
                </a:cxn>
                <a:cxn ang="0">
                  <a:pos x="42" y="24"/>
                </a:cxn>
                <a:cxn ang="0">
                  <a:pos x="44" y="22"/>
                </a:cxn>
                <a:cxn ang="0">
                  <a:pos x="40" y="14"/>
                </a:cxn>
                <a:cxn ang="0">
                  <a:pos x="32" y="12"/>
                </a:cxn>
                <a:cxn ang="0">
                  <a:pos x="18" y="44"/>
                </a:cxn>
                <a:cxn ang="0">
                  <a:pos x="24" y="30"/>
                </a:cxn>
                <a:cxn ang="0">
                  <a:pos x="24" y="16"/>
                </a:cxn>
                <a:cxn ang="0">
                  <a:pos x="30" y="16"/>
                </a:cxn>
                <a:cxn ang="0">
                  <a:pos x="38" y="18"/>
                </a:cxn>
                <a:cxn ang="0">
                  <a:pos x="38" y="20"/>
                </a:cxn>
                <a:cxn ang="0">
                  <a:pos x="36" y="26"/>
                </a:cxn>
                <a:cxn ang="0">
                  <a:pos x="24" y="26"/>
                </a:cxn>
              </a:cxnLst>
              <a:rect l="0" t="0" r="r" b="b"/>
              <a:pathLst>
                <a:path w="58" h="56">
                  <a:moveTo>
                    <a:pt x="6" y="28"/>
                  </a:moveTo>
                  <a:lnTo>
                    <a:pt x="6" y="28"/>
                  </a:lnTo>
                  <a:lnTo>
                    <a:pt x="8" y="18"/>
                  </a:lnTo>
                  <a:lnTo>
                    <a:pt x="14" y="12"/>
                  </a:lnTo>
                  <a:lnTo>
                    <a:pt x="20" y="6"/>
                  </a:lnTo>
                  <a:lnTo>
                    <a:pt x="30" y="4"/>
                  </a:lnTo>
                  <a:lnTo>
                    <a:pt x="30" y="4"/>
                  </a:lnTo>
                  <a:lnTo>
                    <a:pt x="38" y="6"/>
                  </a:lnTo>
                  <a:lnTo>
                    <a:pt x="46" y="12"/>
                  </a:lnTo>
                  <a:lnTo>
                    <a:pt x="52" y="18"/>
                  </a:lnTo>
                  <a:lnTo>
                    <a:pt x="54" y="28"/>
                  </a:lnTo>
                  <a:lnTo>
                    <a:pt x="54" y="28"/>
                  </a:lnTo>
                  <a:lnTo>
                    <a:pt x="52" y="38"/>
                  </a:lnTo>
                  <a:lnTo>
                    <a:pt x="46" y="46"/>
                  </a:lnTo>
                  <a:lnTo>
                    <a:pt x="38" y="50"/>
                  </a:lnTo>
                  <a:lnTo>
                    <a:pt x="30" y="52"/>
                  </a:lnTo>
                  <a:lnTo>
                    <a:pt x="30" y="52"/>
                  </a:lnTo>
                  <a:lnTo>
                    <a:pt x="20" y="50"/>
                  </a:lnTo>
                  <a:lnTo>
                    <a:pt x="14" y="46"/>
                  </a:lnTo>
                  <a:lnTo>
                    <a:pt x="8" y="38"/>
                  </a:lnTo>
                  <a:lnTo>
                    <a:pt x="6" y="28"/>
                  </a:lnTo>
                  <a:lnTo>
                    <a:pt x="6" y="28"/>
                  </a:lnTo>
                  <a:close/>
                  <a:moveTo>
                    <a:pt x="30" y="56"/>
                  </a:moveTo>
                  <a:lnTo>
                    <a:pt x="30" y="56"/>
                  </a:lnTo>
                  <a:lnTo>
                    <a:pt x="42" y="54"/>
                  </a:lnTo>
                  <a:lnTo>
                    <a:pt x="50" y="48"/>
                  </a:lnTo>
                  <a:lnTo>
                    <a:pt x="56" y="40"/>
                  </a:lnTo>
                  <a:lnTo>
                    <a:pt x="58" y="34"/>
                  </a:lnTo>
                  <a:lnTo>
                    <a:pt x="58" y="28"/>
                  </a:lnTo>
                  <a:lnTo>
                    <a:pt x="58" y="28"/>
                  </a:lnTo>
                  <a:lnTo>
                    <a:pt x="58" y="22"/>
                  </a:lnTo>
                  <a:lnTo>
                    <a:pt x="56" y="16"/>
                  </a:lnTo>
                  <a:lnTo>
                    <a:pt x="50" y="8"/>
                  </a:lnTo>
                  <a:lnTo>
                    <a:pt x="42" y="2"/>
                  </a:lnTo>
                  <a:lnTo>
                    <a:pt x="30" y="0"/>
                  </a:lnTo>
                  <a:lnTo>
                    <a:pt x="30" y="0"/>
                  </a:lnTo>
                  <a:lnTo>
                    <a:pt x="18" y="2"/>
                  </a:lnTo>
                  <a:lnTo>
                    <a:pt x="10" y="8"/>
                  </a:lnTo>
                  <a:lnTo>
                    <a:pt x="4" y="16"/>
                  </a:lnTo>
                  <a:lnTo>
                    <a:pt x="2" y="22"/>
                  </a:lnTo>
                  <a:lnTo>
                    <a:pt x="0" y="28"/>
                  </a:lnTo>
                  <a:lnTo>
                    <a:pt x="0" y="28"/>
                  </a:lnTo>
                  <a:lnTo>
                    <a:pt x="2" y="34"/>
                  </a:lnTo>
                  <a:lnTo>
                    <a:pt x="4" y="40"/>
                  </a:lnTo>
                  <a:lnTo>
                    <a:pt x="10" y="48"/>
                  </a:lnTo>
                  <a:lnTo>
                    <a:pt x="18" y="54"/>
                  </a:lnTo>
                  <a:lnTo>
                    <a:pt x="30" y="56"/>
                  </a:lnTo>
                  <a:lnTo>
                    <a:pt x="30" y="56"/>
                  </a:lnTo>
                  <a:close/>
                  <a:moveTo>
                    <a:pt x="24" y="30"/>
                  </a:moveTo>
                  <a:lnTo>
                    <a:pt x="30" y="30"/>
                  </a:lnTo>
                  <a:lnTo>
                    <a:pt x="38" y="44"/>
                  </a:lnTo>
                  <a:lnTo>
                    <a:pt x="44" y="44"/>
                  </a:lnTo>
                  <a:lnTo>
                    <a:pt x="34" y="30"/>
                  </a:lnTo>
                  <a:lnTo>
                    <a:pt x="34" y="30"/>
                  </a:lnTo>
                  <a:lnTo>
                    <a:pt x="40" y="28"/>
                  </a:lnTo>
                  <a:lnTo>
                    <a:pt x="42" y="24"/>
                  </a:lnTo>
                  <a:lnTo>
                    <a:pt x="44" y="22"/>
                  </a:lnTo>
                  <a:lnTo>
                    <a:pt x="44" y="22"/>
                  </a:lnTo>
                  <a:lnTo>
                    <a:pt x="42" y="16"/>
                  </a:lnTo>
                  <a:lnTo>
                    <a:pt x="40" y="14"/>
                  </a:lnTo>
                  <a:lnTo>
                    <a:pt x="36" y="12"/>
                  </a:lnTo>
                  <a:lnTo>
                    <a:pt x="32" y="12"/>
                  </a:lnTo>
                  <a:lnTo>
                    <a:pt x="18" y="12"/>
                  </a:lnTo>
                  <a:lnTo>
                    <a:pt x="18" y="44"/>
                  </a:lnTo>
                  <a:lnTo>
                    <a:pt x="24" y="44"/>
                  </a:lnTo>
                  <a:lnTo>
                    <a:pt x="24" y="30"/>
                  </a:lnTo>
                  <a:close/>
                  <a:moveTo>
                    <a:pt x="24" y="26"/>
                  </a:moveTo>
                  <a:lnTo>
                    <a:pt x="24" y="16"/>
                  </a:lnTo>
                  <a:lnTo>
                    <a:pt x="30" y="16"/>
                  </a:lnTo>
                  <a:lnTo>
                    <a:pt x="30" y="16"/>
                  </a:lnTo>
                  <a:lnTo>
                    <a:pt x="36" y="16"/>
                  </a:lnTo>
                  <a:lnTo>
                    <a:pt x="38" y="18"/>
                  </a:lnTo>
                  <a:lnTo>
                    <a:pt x="38" y="20"/>
                  </a:lnTo>
                  <a:lnTo>
                    <a:pt x="38" y="20"/>
                  </a:lnTo>
                  <a:lnTo>
                    <a:pt x="38" y="24"/>
                  </a:lnTo>
                  <a:lnTo>
                    <a:pt x="36" y="26"/>
                  </a:lnTo>
                  <a:lnTo>
                    <a:pt x="30" y="26"/>
                  </a:lnTo>
                  <a:lnTo>
                    <a:pt x="24" y="26"/>
                  </a:lnTo>
                  <a:close/>
                </a:path>
              </a:pathLst>
            </a:custGeom>
            <a:solidFill>
              <a:srgbClr val="0065A4"/>
            </a:solidFill>
            <a:ln w="9525">
              <a:noFill/>
              <a:round/>
              <a:headEnd/>
              <a:tailEnd/>
            </a:ln>
          </p:spPr>
          <p:txBody>
            <a:bodyPr/>
            <a:lstStyle/>
            <a:p>
              <a:pPr>
                <a:defRPr/>
              </a:pPr>
              <a:endParaRPr lang="en-US" dirty="0">
                <a:ea typeface="+mn-ea"/>
                <a:cs typeface="+mn-cs"/>
              </a:endParaRPr>
            </a:p>
          </p:txBody>
        </p:sp>
      </p:grpSp>
      <p:sp>
        <p:nvSpPr>
          <p:cNvPr id="27" name="Rectangle 223"/>
          <p:cNvSpPr>
            <a:spLocks noGrp="1" noChangeArrowheads="1"/>
          </p:cNvSpPr>
          <p:nvPr>
            <p:ph type="subTitle" idx="1"/>
          </p:nvPr>
        </p:nvSpPr>
        <p:spPr bwMode="gray">
          <a:xfrm>
            <a:off x="506412" y="3468688"/>
            <a:ext cx="8135937" cy="2203450"/>
          </a:xfrm>
          <a:ln/>
        </p:spPr>
        <p:txBody>
          <a:bodyPr lIns="91440" rIns="0"/>
          <a:lstStyle>
            <a:lvl1pPr marL="0" indent="0" algn="r">
              <a:buFont typeface="Times" pitchFamily="18" charset="0"/>
              <a:buNone/>
              <a:defRPr sz="2600"/>
            </a:lvl1pPr>
          </a:lstStyle>
          <a:p>
            <a:r>
              <a:rPr lang="en-US" smtClean="0"/>
              <a:t>Click to edit Master subtitle style</a:t>
            </a:r>
            <a:endParaRPr lang="en-US" dirty="0"/>
          </a:p>
        </p:txBody>
      </p:sp>
      <p:sp>
        <p:nvSpPr>
          <p:cNvPr id="28" name="Rectangle 122"/>
          <p:cNvSpPr>
            <a:spLocks noGrp="1" noChangeArrowheads="1"/>
          </p:cNvSpPr>
          <p:nvPr>
            <p:ph type="ctrTitle"/>
          </p:nvPr>
        </p:nvSpPr>
        <p:spPr bwMode="gray">
          <a:xfrm>
            <a:off x="506412" y="420688"/>
            <a:ext cx="8135937" cy="2352675"/>
          </a:xfrm>
          <a:ln/>
        </p:spPr>
        <p:txBody>
          <a:bodyPr lIns="0" tIns="45720" bIns="45720" anchor="b"/>
          <a:lstStyle>
            <a:lvl1pPr>
              <a:defRPr sz="3800">
                <a:solidFill>
                  <a:schemeClr val="bg1"/>
                </a:solidFill>
              </a:defRPr>
            </a:lvl1pPr>
          </a:lstStyle>
          <a:p>
            <a:r>
              <a:rPr lang="en-US" smtClean="0"/>
              <a:t>Click to edit Master title style</a:t>
            </a:r>
            <a:endParaRPr lang="en-US" dirty="0"/>
          </a:p>
        </p:txBody>
      </p:sp>
      <p:sp>
        <p:nvSpPr>
          <p:cNvPr id="15" name="Rectangle 288"/>
          <p:cNvSpPr>
            <a:spLocks noChangeArrowheads="1"/>
          </p:cNvSpPr>
          <p:nvPr userDrawn="1"/>
        </p:nvSpPr>
        <p:spPr bwMode="gray">
          <a:xfrm>
            <a:off x="506412" y="5996182"/>
            <a:ext cx="6122988" cy="632994"/>
          </a:xfrm>
          <a:prstGeom prst="rect">
            <a:avLst/>
          </a:prstGeom>
          <a:noFill/>
          <a:ln w="12700">
            <a:noFill/>
            <a:miter lim="800000"/>
            <a:headEnd type="none" w="sm" len="sm"/>
            <a:tailEnd type="none" w="sm" len="sm"/>
          </a:ln>
          <a:effectLst/>
        </p:spPr>
        <p:txBody>
          <a:bodyPr wrap="square" lIns="0" tIns="0" rIns="0" bIns="0" anchor="b">
            <a:spAutoFit/>
          </a:bodyPr>
          <a:lstStyle/>
          <a:p>
            <a:pPr algn="l" rtl="0" fontAlgn="base">
              <a:spcBef>
                <a:spcPts val="0"/>
              </a:spcBef>
              <a:spcAft>
                <a:spcPts val="600"/>
              </a:spcAft>
            </a:pPr>
            <a:r>
              <a:rPr lang="en-US" sz="800" b="0" kern="1200" dirty="0" smtClean="0">
                <a:solidFill>
                  <a:srgbClr val="969696"/>
                </a:solidFill>
                <a:latin typeface="Arial" charset="0"/>
                <a:ea typeface="Arial Unicode MS" pitchFamily="34" charset="-128"/>
                <a:cs typeface="Arial Unicode MS" pitchFamily="34" charset="-128"/>
              </a:rPr>
              <a:t>CONFIDENTIAL AND PROPRIETARY</a:t>
            </a:r>
          </a:p>
          <a:p>
            <a:pPr algn="l" rtl="0" fontAlgn="base">
              <a:spcBef>
                <a:spcPts val="0"/>
              </a:spcBef>
              <a:spcAft>
                <a:spcPts val="600"/>
              </a:spcAft>
            </a:pPr>
            <a:r>
              <a:rPr lang="en-US" sz="800" b="0" kern="1200" dirty="0" smtClean="0">
                <a:solidFill>
                  <a:srgbClr val="969696"/>
                </a:solidFill>
                <a:latin typeface="Arial" charset="0"/>
                <a:ea typeface="Arial Unicode MS" pitchFamily="34" charset="-128"/>
                <a:cs typeface="Arial Unicode MS" pitchFamily="34" charset="-128"/>
              </a:rPr>
              <a:t>This presentation, including any supporting materials, is owned by Gartner, Inc. and/or its affiliates and is for the sole use of the intended Gartner audience or other intended recipients. This presentation may contain information that is confidential, proprietary or otherwise legally protected, and it may not be further copied, distributed or publicly displayed without the express written permission of Gartner, Inc. or its affiliates. © 2014 Gartner, Inc. and/or its affiliates. All rights reserved.</a:t>
            </a: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1"/>
          <p:cNvSpPr>
            <a:spLocks noGrp="1"/>
          </p:cNvSpPr>
          <p:nvPr>
            <p:ph type="title"/>
          </p:nvPr>
        </p:nvSpPr>
        <p:spPr>
          <a:xfrm>
            <a:off x="506413" y="190500"/>
            <a:ext cx="8134350" cy="885825"/>
          </a:xfrm>
        </p:spPr>
        <p:txBody>
          <a:bodyPr anchor="b"/>
          <a:lstStyle/>
          <a:p>
            <a:r>
              <a:rPr lang="en-US" smtClean="0"/>
              <a:t>Click to edit Master title style</a:t>
            </a:r>
            <a:endParaRPr lang="en-US" dirty="0"/>
          </a:p>
        </p:txBody>
      </p:sp>
      <p:sp>
        <p:nvSpPr>
          <p:cNvPr id="7" name="Content Placeholder 2"/>
          <p:cNvSpPr>
            <a:spLocks noGrp="1"/>
          </p:cNvSpPr>
          <p:nvPr>
            <p:ph idx="1"/>
          </p:nvPr>
        </p:nvSpPr>
        <p:spPr bwMode="gray">
          <a:xfrm>
            <a:off x="506412" y="1362075"/>
            <a:ext cx="8135937"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9" name="Straight Connector 8"/>
          <p:cNvCxnSpPr>
            <a:cxnSpLocks noChangeShapeType="1"/>
          </p:cNvCxnSpPr>
          <p:nvPr userDrawn="1"/>
        </p:nvCxnSpPr>
        <p:spPr bwMode="gray">
          <a:xfrm>
            <a:off x="506413" y="1073150"/>
            <a:ext cx="8637587" cy="0"/>
          </a:xfrm>
          <a:prstGeom prst="line">
            <a:avLst/>
          </a:prstGeom>
          <a:noFill/>
          <a:ln w="12700" algn="ctr">
            <a:solidFill>
              <a:srgbClr val="6E96D5"/>
            </a:solidFill>
            <a:round/>
            <a:headEnd/>
            <a:tailEnd/>
          </a:ln>
        </p:spPr>
      </p:cxnSp>
      <p:sp>
        <p:nvSpPr>
          <p:cNvPr id="10" name="Rectangle 5"/>
          <p:cNvSpPr>
            <a:spLocks noGrp="1" noChangeArrowheads="1"/>
          </p:cNvSpPr>
          <p:nvPr>
            <p:ph type="ftr" sz="quarter" idx="3"/>
          </p:nvPr>
        </p:nvSpPr>
        <p:spPr bwMode="gray">
          <a:xfrm>
            <a:off x="4343400" y="6388870"/>
            <a:ext cx="457200" cy="228600"/>
          </a:xfrm>
          <a:prstGeom prst="rect">
            <a:avLst/>
          </a:prstGeom>
          <a:noFill/>
          <a:ln w="9525">
            <a:noFill/>
            <a:miter lim="800000"/>
            <a:headEnd/>
            <a:tailEnd/>
          </a:ln>
        </p:spPr>
        <p:txBody>
          <a:bodyPr vert="horz" wrap="square" lIns="91440" tIns="45720" rIns="91440" bIns="0" numCol="1" anchor="b" anchorCtr="0" compatLnSpc="1">
            <a:prstTxWarp prst="textNoShape">
              <a:avLst/>
            </a:prstTxWarp>
          </a:bodyPr>
          <a:lstStyle>
            <a:lvl1pPr algn="ctr" eaLnBrk="0" hangingPunct="0">
              <a:lnSpc>
                <a:spcPct val="100000"/>
              </a:lnSpc>
              <a:spcBef>
                <a:spcPct val="0"/>
              </a:spcBef>
              <a:spcAft>
                <a:spcPct val="0"/>
              </a:spcAft>
              <a:defRPr sz="800" b="0">
                <a:solidFill>
                  <a:srgbClr val="00529B"/>
                </a:solidFill>
                <a:ea typeface="+mn-ea"/>
                <a:cs typeface="+mn-cs"/>
              </a:defRPr>
            </a:lvl1pPr>
          </a:lstStyle>
          <a:p>
            <a:pPr>
              <a:defRPr/>
            </a:pPr>
            <a:r>
              <a:rPr lang="en-US" dirty="0"/>
              <a:t> </a:t>
            </a:r>
            <a:fld id="{E1E29525-C903-49F9-BB30-68358B75B689}" type="slidenum">
              <a:rPr lang="en-US"/>
              <a:pPr>
                <a:defRPr/>
              </a:pPr>
              <a:t>‹#›</a:t>
            </a:fld>
            <a:endParaRPr lang="en-US" dirty="0"/>
          </a:p>
        </p:txBody>
      </p:sp>
      <p:sp>
        <p:nvSpPr>
          <p:cNvPr id="2" name="Rectangle 1"/>
          <p:cNvSpPr/>
          <p:nvPr userDrawn="1"/>
        </p:nvSpPr>
        <p:spPr bwMode="auto">
          <a:xfrm>
            <a:off x="506413" y="6270171"/>
            <a:ext cx="1946501" cy="203200"/>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err="1" smtClean="0">
              <a:ln>
                <a:noFill/>
              </a:ln>
              <a:solidFill>
                <a:schemeClr val="bg1"/>
              </a:solidFill>
              <a:effectLst/>
              <a:latin typeface="Arial" charset="0"/>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2"/>
          <p:cNvSpPr>
            <a:spLocks noGrp="1"/>
          </p:cNvSpPr>
          <p:nvPr>
            <p:ph sz="half" idx="1"/>
          </p:nvPr>
        </p:nvSpPr>
        <p:spPr bwMode="gray">
          <a:xfrm>
            <a:off x="506412" y="1362075"/>
            <a:ext cx="3986784"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3"/>
          <p:cNvSpPr>
            <a:spLocks noGrp="1"/>
          </p:cNvSpPr>
          <p:nvPr>
            <p:ph sz="half" idx="2"/>
          </p:nvPr>
        </p:nvSpPr>
        <p:spPr bwMode="gray">
          <a:xfrm>
            <a:off x="4655566" y="1362075"/>
            <a:ext cx="3986784"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Title 6"/>
          <p:cNvSpPr>
            <a:spLocks noGrp="1"/>
          </p:cNvSpPr>
          <p:nvPr>
            <p:ph type="title"/>
          </p:nvPr>
        </p:nvSpPr>
        <p:spPr>
          <a:xfrm>
            <a:off x="506413" y="190500"/>
            <a:ext cx="8134350" cy="885825"/>
          </a:xfrm>
        </p:spPr>
        <p:txBody>
          <a:bodyPr/>
          <a:lstStyle/>
          <a:p>
            <a:r>
              <a:rPr lang="en-US" smtClean="0"/>
              <a:t>Click to edit Master title style</a:t>
            </a:r>
            <a:endParaRPr lang="en-US"/>
          </a:p>
        </p:txBody>
      </p:sp>
      <p:cxnSp>
        <p:nvCxnSpPr>
          <p:cNvPr id="12" name="Straight Connector 11"/>
          <p:cNvCxnSpPr>
            <a:cxnSpLocks noChangeShapeType="1"/>
          </p:cNvCxnSpPr>
          <p:nvPr userDrawn="1"/>
        </p:nvCxnSpPr>
        <p:spPr bwMode="gray">
          <a:xfrm>
            <a:off x="506413" y="1073150"/>
            <a:ext cx="8637587" cy="0"/>
          </a:xfrm>
          <a:prstGeom prst="line">
            <a:avLst/>
          </a:prstGeom>
          <a:noFill/>
          <a:ln w="12700" algn="ctr">
            <a:solidFill>
              <a:srgbClr val="6E96D5"/>
            </a:solidFill>
            <a:round/>
            <a:headEnd/>
            <a:tailEnd/>
          </a:ln>
        </p:spPr>
      </p:cxnSp>
      <p:sp>
        <p:nvSpPr>
          <p:cNvPr id="7" name="Rectangle 5"/>
          <p:cNvSpPr>
            <a:spLocks noGrp="1" noChangeArrowheads="1"/>
          </p:cNvSpPr>
          <p:nvPr>
            <p:ph type="ftr" sz="quarter" idx="3"/>
          </p:nvPr>
        </p:nvSpPr>
        <p:spPr bwMode="gray">
          <a:xfrm>
            <a:off x="4343400" y="6388870"/>
            <a:ext cx="457200" cy="228600"/>
          </a:xfrm>
          <a:prstGeom prst="rect">
            <a:avLst/>
          </a:prstGeom>
          <a:noFill/>
          <a:ln w="9525">
            <a:noFill/>
            <a:miter lim="800000"/>
            <a:headEnd/>
            <a:tailEnd/>
          </a:ln>
        </p:spPr>
        <p:txBody>
          <a:bodyPr vert="horz" wrap="square" lIns="91440" tIns="45720" rIns="91440" bIns="0" numCol="1" anchor="b" anchorCtr="0" compatLnSpc="1">
            <a:prstTxWarp prst="textNoShape">
              <a:avLst/>
            </a:prstTxWarp>
          </a:bodyPr>
          <a:lstStyle>
            <a:lvl1pPr algn="ctr" eaLnBrk="0" hangingPunct="0">
              <a:lnSpc>
                <a:spcPct val="100000"/>
              </a:lnSpc>
              <a:spcBef>
                <a:spcPct val="0"/>
              </a:spcBef>
              <a:spcAft>
                <a:spcPct val="0"/>
              </a:spcAft>
              <a:defRPr sz="800" b="0">
                <a:solidFill>
                  <a:srgbClr val="00529B"/>
                </a:solidFill>
                <a:ea typeface="+mn-ea"/>
                <a:cs typeface="+mn-cs"/>
              </a:defRPr>
            </a:lvl1pPr>
          </a:lstStyle>
          <a:p>
            <a:pPr>
              <a:defRPr/>
            </a:pPr>
            <a:r>
              <a:rPr lang="en-US" dirty="0"/>
              <a:t> </a:t>
            </a:r>
            <a:fld id="{E1E29525-C903-49F9-BB30-68358B75B689}" type="slidenum">
              <a:rPr lang="en-US"/>
              <a:pPr>
                <a:defRPr/>
              </a:pPr>
              <a:t>‹#›</a:t>
            </a:fld>
            <a:endParaRPr lang="en-US" dirty="0"/>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4"/>
          <p:cNvSpPr>
            <a:spLocks noGrp="1"/>
          </p:cNvSpPr>
          <p:nvPr>
            <p:ph type="title"/>
          </p:nvPr>
        </p:nvSpPr>
        <p:spPr>
          <a:xfrm>
            <a:off x="506413" y="190500"/>
            <a:ext cx="8134350" cy="885825"/>
          </a:xfrm>
        </p:spPr>
        <p:txBody>
          <a:bodyPr/>
          <a:lstStyle/>
          <a:p>
            <a:r>
              <a:rPr lang="en-US" smtClean="0"/>
              <a:t>Click to edit Master title style</a:t>
            </a:r>
            <a:endParaRPr lang="en-US"/>
          </a:p>
        </p:txBody>
      </p:sp>
      <p:cxnSp>
        <p:nvCxnSpPr>
          <p:cNvPr id="8" name="Straight Connector 7"/>
          <p:cNvCxnSpPr>
            <a:cxnSpLocks noChangeShapeType="1"/>
          </p:cNvCxnSpPr>
          <p:nvPr userDrawn="1"/>
        </p:nvCxnSpPr>
        <p:spPr bwMode="gray">
          <a:xfrm>
            <a:off x="506413" y="1073150"/>
            <a:ext cx="8637587" cy="0"/>
          </a:xfrm>
          <a:prstGeom prst="line">
            <a:avLst/>
          </a:prstGeom>
          <a:noFill/>
          <a:ln w="12700" algn="ctr">
            <a:solidFill>
              <a:srgbClr val="6E96D5"/>
            </a:solidFill>
            <a:round/>
            <a:headEnd/>
            <a:tailEnd/>
          </a:ln>
        </p:spPr>
      </p:cxnSp>
      <p:sp>
        <p:nvSpPr>
          <p:cNvPr id="5" name="Rectangle 5"/>
          <p:cNvSpPr>
            <a:spLocks noGrp="1" noChangeArrowheads="1"/>
          </p:cNvSpPr>
          <p:nvPr>
            <p:ph type="ftr" sz="quarter" idx="3"/>
          </p:nvPr>
        </p:nvSpPr>
        <p:spPr bwMode="gray">
          <a:xfrm>
            <a:off x="4343400" y="6388870"/>
            <a:ext cx="457200" cy="228600"/>
          </a:xfrm>
          <a:prstGeom prst="rect">
            <a:avLst/>
          </a:prstGeom>
          <a:noFill/>
          <a:ln w="9525">
            <a:noFill/>
            <a:miter lim="800000"/>
            <a:headEnd/>
            <a:tailEnd/>
          </a:ln>
        </p:spPr>
        <p:txBody>
          <a:bodyPr vert="horz" wrap="square" lIns="91440" tIns="45720" rIns="91440" bIns="0" numCol="1" anchor="b" anchorCtr="0" compatLnSpc="1">
            <a:prstTxWarp prst="textNoShape">
              <a:avLst/>
            </a:prstTxWarp>
          </a:bodyPr>
          <a:lstStyle>
            <a:lvl1pPr algn="ctr" eaLnBrk="0" hangingPunct="0">
              <a:lnSpc>
                <a:spcPct val="100000"/>
              </a:lnSpc>
              <a:spcBef>
                <a:spcPct val="0"/>
              </a:spcBef>
              <a:spcAft>
                <a:spcPct val="0"/>
              </a:spcAft>
              <a:defRPr sz="800" b="0">
                <a:solidFill>
                  <a:srgbClr val="00529B"/>
                </a:solidFill>
                <a:ea typeface="+mn-ea"/>
                <a:cs typeface="+mn-cs"/>
              </a:defRPr>
            </a:lvl1pPr>
          </a:lstStyle>
          <a:p>
            <a:pPr>
              <a:defRPr/>
            </a:pPr>
            <a:r>
              <a:rPr lang="en-US" dirty="0"/>
              <a:t> </a:t>
            </a:r>
            <a:fld id="{E1E29525-C903-49F9-BB30-68358B75B689}" type="slidenum">
              <a:rPr lang="en-US"/>
              <a:pPr>
                <a:defRPr/>
              </a:pPr>
              <a:t>‹#›</a:t>
            </a:fld>
            <a:endParaRPr lang="en-US" dirty="0"/>
          </a:p>
        </p:txBody>
      </p:sp>
      <p:sp>
        <p:nvSpPr>
          <p:cNvPr id="2" name="Rectangle 1"/>
          <p:cNvSpPr/>
          <p:nvPr userDrawn="1"/>
        </p:nvSpPr>
        <p:spPr bwMode="auto">
          <a:xfrm>
            <a:off x="362857" y="6226629"/>
            <a:ext cx="2191657" cy="246742"/>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err="1" smtClean="0">
              <a:ln>
                <a:noFill/>
              </a:ln>
              <a:solidFill>
                <a:schemeClr val="bg1"/>
              </a:solidFill>
              <a:effectLst/>
              <a:latin typeface="Arial" charset="0"/>
            </a:endParaRP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Rectangle 5"/>
          <p:cNvSpPr>
            <a:spLocks noGrp="1" noChangeArrowheads="1"/>
          </p:cNvSpPr>
          <p:nvPr>
            <p:ph type="ftr" sz="quarter" idx="3"/>
          </p:nvPr>
        </p:nvSpPr>
        <p:spPr bwMode="gray">
          <a:xfrm>
            <a:off x="4343400" y="6388870"/>
            <a:ext cx="457200" cy="228600"/>
          </a:xfrm>
          <a:prstGeom prst="rect">
            <a:avLst/>
          </a:prstGeom>
          <a:noFill/>
          <a:ln w="9525">
            <a:noFill/>
            <a:miter lim="800000"/>
            <a:headEnd/>
            <a:tailEnd/>
          </a:ln>
        </p:spPr>
        <p:txBody>
          <a:bodyPr vert="horz" wrap="square" lIns="91440" tIns="45720" rIns="91440" bIns="0" numCol="1" anchor="b" anchorCtr="0" compatLnSpc="1">
            <a:prstTxWarp prst="textNoShape">
              <a:avLst/>
            </a:prstTxWarp>
          </a:bodyPr>
          <a:lstStyle>
            <a:lvl1pPr algn="ctr" eaLnBrk="0" hangingPunct="0">
              <a:lnSpc>
                <a:spcPct val="100000"/>
              </a:lnSpc>
              <a:spcBef>
                <a:spcPct val="0"/>
              </a:spcBef>
              <a:spcAft>
                <a:spcPct val="0"/>
              </a:spcAft>
              <a:defRPr sz="800" b="0">
                <a:solidFill>
                  <a:srgbClr val="00529B"/>
                </a:solidFill>
                <a:ea typeface="+mn-ea"/>
                <a:cs typeface="+mn-cs"/>
              </a:defRPr>
            </a:lvl1pPr>
          </a:lstStyle>
          <a:p>
            <a:pPr>
              <a:defRPr/>
            </a:pPr>
            <a:r>
              <a:rPr lang="en-US" dirty="0"/>
              <a:t> </a:t>
            </a:r>
            <a:fld id="{E1E29525-C903-49F9-BB30-68358B75B689}" type="slidenum">
              <a:rPr lang="en-US"/>
              <a:pPr>
                <a:defRPr/>
              </a:pPr>
              <a:t>‹#›</a:t>
            </a:fld>
            <a:endParaRPr lang="en-US" dirty="0"/>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ltGray">
          <a:xfrm>
            <a:off x="0" y="0"/>
            <a:ext cx="9144000" cy="6858000"/>
          </a:xfrm>
          <a:prstGeom prst="rect">
            <a:avLst/>
          </a:prstGeom>
        </p:spPr>
      </p:pic>
      <p:grpSp>
        <p:nvGrpSpPr>
          <p:cNvPr id="29" name="Group 11"/>
          <p:cNvGrpSpPr>
            <a:grpSpLocks noChangeAspect="1"/>
          </p:cNvGrpSpPr>
          <p:nvPr userDrawn="1"/>
        </p:nvGrpSpPr>
        <p:grpSpPr bwMode="black">
          <a:xfrm>
            <a:off x="7493000" y="6369050"/>
            <a:ext cx="1143000" cy="257175"/>
            <a:chOff x="3020" y="3469"/>
            <a:chExt cx="1440" cy="326"/>
          </a:xfrm>
        </p:grpSpPr>
        <p:sp>
          <p:nvSpPr>
            <p:cNvPr id="30" name="Freeform 12"/>
            <p:cNvSpPr>
              <a:spLocks noChangeAspect="1"/>
            </p:cNvSpPr>
            <p:nvPr/>
          </p:nvSpPr>
          <p:spPr bwMode="black">
            <a:xfrm>
              <a:off x="4322" y="3575"/>
              <a:ext cx="132" cy="212"/>
            </a:xfrm>
            <a:custGeom>
              <a:avLst/>
              <a:gdLst>
                <a:gd name="T0" fmla="*/ 132 w 132"/>
                <a:gd name="T1" fmla="*/ 0 h 212"/>
                <a:gd name="T2" fmla="*/ 128 w 132"/>
                <a:gd name="T3" fmla="*/ 50 h 212"/>
                <a:gd name="T4" fmla="*/ 106 w 132"/>
                <a:gd name="T5" fmla="*/ 50 h 212"/>
                <a:gd name="T6" fmla="*/ 106 w 132"/>
                <a:gd name="T7" fmla="*/ 50 h 212"/>
                <a:gd name="T8" fmla="*/ 96 w 132"/>
                <a:gd name="T9" fmla="*/ 50 h 212"/>
                <a:gd name="T10" fmla="*/ 86 w 132"/>
                <a:gd name="T11" fmla="*/ 54 h 212"/>
                <a:gd name="T12" fmla="*/ 78 w 132"/>
                <a:gd name="T13" fmla="*/ 60 h 212"/>
                <a:gd name="T14" fmla="*/ 70 w 132"/>
                <a:gd name="T15" fmla="*/ 66 h 212"/>
                <a:gd name="T16" fmla="*/ 64 w 132"/>
                <a:gd name="T17" fmla="*/ 74 h 212"/>
                <a:gd name="T18" fmla="*/ 60 w 132"/>
                <a:gd name="T19" fmla="*/ 82 h 212"/>
                <a:gd name="T20" fmla="*/ 58 w 132"/>
                <a:gd name="T21" fmla="*/ 92 h 212"/>
                <a:gd name="T22" fmla="*/ 58 w 132"/>
                <a:gd name="T23" fmla="*/ 100 h 212"/>
                <a:gd name="T24" fmla="*/ 58 w 132"/>
                <a:gd name="T25" fmla="*/ 212 h 212"/>
                <a:gd name="T26" fmla="*/ 0 w 132"/>
                <a:gd name="T27" fmla="*/ 212 h 212"/>
                <a:gd name="T28" fmla="*/ 0 w 132"/>
                <a:gd name="T29" fmla="*/ 0 h 212"/>
                <a:gd name="T30" fmla="*/ 54 w 132"/>
                <a:gd name="T31" fmla="*/ 0 h 212"/>
                <a:gd name="T32" fmla="*/ 56 w 132"/>
                <a:gd name="T33" fmla="*/ 26 h 212"/>
                <a:gd name="T34" fmla="*/ 56 w 132"/>
                <a:gd name="T35" fmla="*/ 26 h 212"/>
                <a:gd name="T36" fmla="*/ 66 w 132"/>
                <a:gd name="T37" fmla="*/ 14 h 212"/>
                <a:gd name="T38" fmla="*/ 78 w 132"/>
                <a:gd name="T39" fmla="*/ 6 h 212"/>
                <a:gd name="T40" fmla="*/ 94 w 132"/>
                <a:gd name="T41" fmla="*/ 2 h 212"/>
                <a:gd name="T42" fmla="*/ 112 w 132"/>
                <a:gd name="T43" fmla="*/ 0 h 212"/>
                <a:gd name="T44" fmla="*/ 132 w 132"/>
                <a:gd name="T45" fmla="*/ 0 h 2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32"/>
                <a:gd name="T70" fmla="*/ 0 h 212"/>
                <a:gd name="T71" fmla="*/ 132 w 132"/>
                <a:gd name="T72" fmla="*/ 212 h 21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32" h="212">
                  <a:moveTo>
                    <a:pt x="132" y="0"/>
                  </a:moveTo>
                  <a:lnTo>
                    <a:pt x="128" y="50"/>
                  </a:lnTo>
                  <a:lnTo>
                    <a:pt x="106" y="50"/>
                  </a:lnTo>
                  <a:lnTo>
                    <a:pt x="96" y="50"/>
                  </a:lnTo>
                  <a:lnTo>
                    <a:pt x="86" y="54"/>
                  </a:lnTo>
                  <a:lnTo>
                    <a:pt x="78" y="60"/>
                  </a:lnTo>
                  <a:lnTo>
                    <a:pt x="70" y="66"/>
                  </a:lnTo>
                  <a:lnTo>
                    <a:pt x="64" y="74"/>
                  </a:lnTo>
                  <a:lnTo>
                    <a:pt x="60" y="82"/>
                  </a:lnTo>
                  <a:lnTo>
                    <a:pt x="58" y="92"/>
                  </a:lnTo>
                  <a:lnTo>
                    <a:pt x="58" y="100"/>
                  </a:lnTo>
                  <a:lnTo>
                    <a:pt x="58" y="212"/>
                  </a:lnTo>
                  <a:lnTo>
                    <a:pt x="0" y="212"/>
                  </a:lnTo>
                  <a:lnTo>
                    <a:pt x="0" y="0"/>
                  </a:lnTo>
                  <a:lnTo>
                    <a:pt x="54" y="0"/>
                  </a:lnTo>
                  <a:lnTo>
                    <a:pt x="56" y="26"/>
                  </a:lnTo>
                  <a:lnTo>
                    <a:pt x="66" y="14"/>
                  </a:lnTo>
                  <a:lnTo>
                    <a:pt x="78" y="6"/>
                  </a:lnTo>
                  <a:lnTo>
                    <a:pt x="94" y="2"/>
                  </a:lnTo>
                  <a:lnTo>
                    <a:pt x="112" y="0"/>
                  </a:lnTo>
                  <a:lnTo>
                    <a:pt x="132" y="0"/>
                  </a:lnTo>
                  <a:close/>
                </a:path>
              </a:pathLst>
            </a:custGeom>
            <a:solidFill>
              <a:schemeClr val="bg1"/>
            </a:solidFill>
            <a:ln w="9525">
              <a:noFill/>
              <a:round/>
              <a:headEnd/>
              <a:tailEnd/>
            </a:ln>
          </p:spPr>
          <p:txBody>
            <a:bodyPr/>
            <a:lstStyle/>
            <a:p>
              <a:endParaRPr lang="en-US" dirty="0"/>
            </a:p>
          </p:txBody>
        </p:sp>
        <p:sp>
          <p:nvSpPr>
            <p:cNvPr id="31" name="Freeform 13"/>
            <p:cNvSpPr>
              <a:spLocks noChangeAspect="1"/>
            </p:cNvSpPr>
            <p:nvPr/>
          </p:nvSpPr>
          <p:spPr bwMode="black">
            <a:xfrm>
              <a:off x="3860" y="3569"/>
              <a:ext cx="194" cy="218"/>
            </a:xfrm>
            <a:custGeom>
              <a:avLst/>
              <a:gdLst>
                <a:gd name="T0" fmla="*/ 194 w 194"/>
                <a:gd name="T1" fmla="*/ 218 h 218"/>
                <a:gd name="T2" fmla="*/ 136 w 194"/>
                <a:gd name="T3" fmla="*/ 218 h 218"/>
                <a:gd name="T4" fmla="*/ 136 w 194"/>
                <a:gd name="T5" fmla="*/ 106 h 218"/>
                <a:gd name="T6" fmla="*/ 136 w 194"/>
                <a:gd name="T7" fmla="*/ 106 h 218"/>
                <a:gd name="T8" fmla="*/ 136 w 194"/>
                <a:gd name="T9" fmla="*/ 88 h 218"/>
                <a:gd name="T10" fmla="*/ 134 w 194"/>
                <a:gd name="T11" fmla="*/ 78 h 218"/>
                <a:gd name="T12" fmla="*/ 132 w 194"/>
                <a:gd name="T13" fmla="*/ 70 h 218"/>
                <a:gd name="T14" fmla="*/ 128 w 194"/>
                <a:gd name="T15" fmla="*/ 64 h 218"/>
                <a:gd name="T16" fmla="*/ 122 w 194"/>
                <a:gd name="T17" fmla="*/ 58 h 218"/>
                <a:gd name="T18" fmla="*/ 112 w 194"/>
                <a:gd name="T19" fmla="*/ 54 h 218"/>
                <a:gd name="T20" fmla="*/ 102 w 194"/>
                <a:gd name="T21" fmla="*/ 52 h 218"/>
                <a:gd name="T22" fmla="*/ 102 w 194"/>
                <a:gd name="T23" fmla="*/ 52 h 218"/>
                <a:gd name="T24" fmla="*/ 90 w 194"/>
                <a:gd name="T25" fmla="*/ 54 h 218"/>
                <a:gd name="T26" fmla="*/ 82 w 194"/>
                <a:gd name="T27" fmla="*/ 56 h 218"/>
                <a:gd name="T28" fmla="*/ 74 w 194"/>
                <a:gd name="T29" fmla="*/ 62 h 218"/>
                <a:gd name="T30" fmla="*/ 68 w 194"/>
                <a:gd name="T31" fmla="*/ 68 h 218"/>
                <a:gd name="T32" fmla="*/ 62 w 194"/>
                <a:gd name="T33" fmla="*/ 76 h 218"/>
                <a:gd name="T34" fmla="*/ 60 w 194"/>
                <a:gd name="T35" fmla="*/ 84 h 218"/>
                <a:gd name="T36" fmla="*/ 58 w 194"/>
                <a:gd name="T37" fmla="*/ 92 h 218"/>
                <a:gd name="T38" fmla="*/ 58 w 194"/>
                <a:gd name="T39" fmla="*/ 102 h 218"/>
                <a:gd name="T40" fmla="*/ 58 w 194"/>
                <a:gd name="T41" fmla="*/ 218 h 218"/>
                <a:gd name="T42" fmla="*/ 0 w 194"/>
                <a:gd name="T43" fmla="*/ 218 h 218"/>
                <a:gd name="T44" fmla="*/ 0 w 194"/>
                <a:gd name="T45" fmla="*/ 6 h 218"/>
                <a:gd name="T46" fmla="*/ 52 w 194"/>
                <a:gd name="T47" fmla="*/ 6 h 218"/>
                <a:gd name="T48" fmla="*/ 54 w 194"/>
                <a:gd name="T49" fmla="*/ 32 h 218"/>
                <a:gd name="T50" fmla="*/ 54 w 194"/>
                <a:gd name="T51" fmla="*/ 32 h 218"/>
                <a:gd name="T52" fmla="*/ 64 w 194"/>
                <a:gd name="T53" fmla="*/ 20 h 218"/>
                <a:gd name="T54" fmla="*/ 78 w 194"/>
                <a:gd name="T55" fmla="*/ 10 h 218"/>
                <a:gd name="T56" fmla="*/ 88 w 194"/>
                <a:gd name="T57" fmla="*/ 6 h 218"/>
                <a:gd name="T58" fmla="*/ 96 w 194"/>
                <a:gd name="T59" fmla="*/ 4 h 218"/>
                <a:gd name="T60" fmla="*/ 106 w 194"/>
                <a:gd name="T61" fmla="*/ 2 h 218"/>
                <a:gd name="T62" fmla="*/ 118 w 194"/>
                <a:gd name="T63" fmla="*/ 0 h 218"/>
                <a:gd name="T64" fmla="*/ 118 w 194"/>
                <a:gd name="T65" fmla="*/ 0 h 218"/>
                <a:gd name="T66" fmla="*/ 138 w 194"/>
                <a:gd name="T67" fmla="*/ 2 h 218"/>
                <a:gd name="T68" fmla="*/ 154 w 194"/>
                <a:gd name="T69" fmla="*/ 8 h 218"/>
                <a:gd name="T70" fmla="*/ 168 w 194"/>
                <a:gd name="T71" fmla="*/ 16 h 218"/>
                <a:gd name="T72" fmla="*/ 178 w 194"/>
                <a:gd name="T73" fmla="*/ 26 h 218"/>
                <a:gd name="T74" fmla="*/ 186 w 194"/>
                <a:gd name="T75" fmla="*/ 40 h 218"/>
                <a:gd name="T76" fmla="*/ 190 w 194"/>
                <a:gd name="T77" fmla="*/ 54 h 218"/>
                <a:gd name="T78" fmla="*/ 194 w 194"/>
                <a:gd name="T79" fmla="*/ 70 h 218"/>
                <a:gd name="T80" fmla="*/ 194 w 194"/>
                <a:gd name="T81" fmla="*/ 86 h 218"/>
                <a:gd name="T82" fmla="*/ 194 w 194"/>
                <a:gd name="T83" fmla="*/ 218 h 21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94"/>
                <a:gd name="T127" fmla="*/ 0 h 218"/>
                <a:gd name="T128" fmla="*/ 194 w 194"/>
                <a:gd name="T129" fmla="*/ 218 h 21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94" h="218">
                  <a:moveTo>
                    <a:pt x="194" y="218"/>
                  </a:moveTo>
                  <a:lnTo>
                    <a:pt x="136" y="218"/>
                  </a:lnTo>
                  <a:lnTo>
                    <a:pt x="136" y="106"/>
                  </a:lnTo>
                  <a:lnTo>
                    <a:pt x="136" y="88"/>
                  </a:lnTo>
                  <a:lnTo>
                    <a:pt x="134" y="78"/>
                  </a:lnTo>
                  <a:lnTo>
                    <a:pt x="132" y="70"/>
                  </a:lnTo>
                  <a:lnTo>
                    <a:pt x="128" y="64"/>
                  </a:lnTo>
                  <a:lnTo>
                    <a:pt x="122" y="58"/>
                  </a:lnTo>
                  <a:lnTo>
                    <a:pt x="112" y="54"/>
                  </a:lnTo>
                  <a:lnTo>
                    <a:pt x="102" y="52"/>
                  </a:lnTo>
                  <a:lnTo>
                    <a:pt x="90" y="54"/>
                  </a:lnTo>
                  <a:lnTo>
                    <a:pt x="82" y="56"/>
                  </a:lnTo>
                  <a:lnTo>
                    <a:pt x="74" y="62"/>
                  </a:lnTo>
                  <a:lnTo>
                    <a:pt x="68" y="68"/>
                  </a:lnTo>
                  <a:lnTo>
                    <a:pt x="62" y="76"/>
                  </a:lnTo>
                  <a:lnTo>
                    <a:pt x="60" y="84"/>
                  </a:lnTo>
                  <a:lnTo>
                    <a:pt x="58" y="92"/>
                  </a:lnTo>
                  <a:lnTo>
                    <a:pt x="58" y="102"/>
                  </a:lnTo>
                  <a:lnTo>
                    <a:pt x="58" y="218"/>
                  </a:lnTo>
                  <a:lnTo>
                    <a:pt x="0" y="218"/>
                  </a:lnTo>
                  <a:lnTo>
                    <a:pt x="0" y="6"/>
                  </a:lnTo>
                  <a:lnTo>
                    <a:pt x="52" y="6"/>
                  </a:lnTo>
                  <a:lnTo>
                    <a:pt x="54" y="32"/>
                  </a:lnTo>
                  <a:lnTo>
                    <a:pt x="64" y="20"/>
                  </a:lnTo>
                  <a:lnTo>
                    <a:pt x="78" y="10"/>
                  </a:lnTo>
                  <a:lnTo>
                    <a:pt x="88" y="6"/>
                  </a:lnTo>
                  <a:lnTo>
                    <a:pt x="96" y="4"/>
                  </a:lnTo>
                  <a:lnTo>
                    <a:pt x="106" y="2"/>
                  </a:lnTo>
                  <a:lnTo>
                    <a:pt x="118" y="0"/>
                  </a:lnTo>
                  <a:lnTo>
                    <a:pt x="138" y="2"/>
                  </a:lnTo>
                  <a:lnTo>
                    <a:pt x="154" y="8"/>
                  </a:lnTo>
                  <a:lnTo>
                    <a:pt x="168" y="16"/>
                  </a:lnTo>
                  <a:lnTo>
                    <a:pt x="178" y="26"/>
                  </a:lnTo>
                  <a:lnTo>
                    <a:pt x="186" y="40"/>
                  </a:lnTo>
                  <a:lnTo>
                    <a:pt x="190" y="54"/>
                  </a:lnTo>
                  <a:lnTo>
                    <a:pt x="194" y="70"/>
                  </a:lnTo>
                  <a:lnTo>
                    <a:pt x="194" y="86"/>
                  </a:lnTo>
                  <a:lnTo>
                    <a:pt x="194" y="218"/>
                  </a:lnTo>
                  <a:close/>
                </a:path>
              </a:pathLst>
            </a:custGeom>
            <a:solidFill>
              <a:schemeClr val="bg1"/>
            </a:solidFill>
            <a:ln w="9525">
              <a:noFill/>
              <a:round/>
              <a:headEnd/>
              <a:tailEnd/>
            </a:ln>
          </p:spPr>
          <p:txBody>
            <a:bodyPr/>
            <a:lstStyle/>
            <a:p>
              <a:endParaRPr lang="en-US" dirty="0"/>
            </a:p>
          </p:txBody>
        </p:sp>
        <p:sp>
          <p:nvSpPr>
            <p:cNvPr id="32" name="Freeform 14"/>
            <p:cNvSpPr>
              <a:spLocks noChangeAspect="1"/>
            </p:cNvSpPr>
            <p:nvPr/>
          </p:nvSpPr>
          <p:spPr bwMode="black">
            <a:xfrm>
              <a:off x="3720" y="3515"/>
              <a:ext cx="114" cy="276"/>
            </a:xfrm>
            <a:custGeom>
              <a:avLst/>
              <a:gdLst>
                <a:gd name="T0" fmla="*/ 114 w 114"/>
                <a:gd name="T1" fmla="*/ 224 h 276"/>
                <a:gd name="T2" fmla="*/ 110 w 114"/>
                <a:gd name="T3" fmla="*/ 272 h 276"/>
                <a:gd name="T4" fmla="*/ 110 w 114"/>
                <a:gd name="T5" fmla="*/ 272 h 276"/>
                <a:gd name="T6" fmla="*/ 90 w 114"/>
                <a:gd name="T7" fmla="*/ 276 h 276"/>
                <a:gd name="T8" fmla="*/ 70 w 114"/>
                <a:gd name="T9" fmla="*/ 276 h 276"/>
                <a:gd name="T10" fmla="*/ 70 w 114"/>
                <a:gd name="T11" fmla="*/ 276 h 276"/>
                <a:gd name="T12" fmla="*/ 50 w 114"/>
                <a:gd name="T13" fmla="*/ 276 h 276"/>
                <a:gd name="T14" fmla="*/ 36 w 114"/>
                <a:gd name="T15" fmla="*/ 272 h 276"/>
                <a:gd name="T16" fmla="*/ 24 w 114"/>
                <a:gd name="T17" fmla="*/ 266 h 276"/>
                <a:gd name="T18" fmla="*/ 14 w 114"/>
                <a:gd name="T19" fmla="*/ 258 h 276"/>
                <a:gd name="T20" fmla="*/ 8 w 114"/>
                <a:gd name="T21" fmla="*/ 248 h 276"/>
                <a:gd name="T22" fmla="*/ 2 w 114"/>
                <a:gd name="T23" fmla="*/ 234 h 276"/>
                <a:gd name="T24" fmla="*/ 0 w 114"/>
                <a:gd name="T25" fmla="*/ 220 h 276"/>
                <a:gd name="T26" fmla="*/ 0 w 114"/>
                <a:gd name="T27" fmla="*/ 202 h 276"/>
                <a:gd name="T28" fmla="*/ 0 w 114"/>
                <a:gd name="T29" fmla="*/ 0 h 276"/>
                <a:gd name="T30" fmla="*/ 58 w 114"/>
                <a:gd name="T31" fmla="*/ 0 h 276"/>
                <a:gd name="T32" fmla="*/ 58 w 114"/>
                <a:gd name="T33" fmla="*/ 60 h 276"/>
                <a:gd name="T34" fmla="*/ 114 w 114"/>
                <a:gd name="T35" fmla="*/ 60 h 276"/>
                <a:gd name="T36" fmla="*/ 110 w 114"/>
                <a:gd name="T37" fmla="*/ 110 h 276"/>
                <a:gd name="T38" fmla="*/ 58 w 114"/>
                <a:gd name="T39" fmla="*/ 110 h 276"/>
                <a:gd name="T40" fmla="*/ 58 w 114"/>
                <a:gd name="T41" fmla="*/ 198 h 276"/>
                <a:gd name="T42" fmla="*/ 58 w 114"/>
                <a:gd name="T43" fmla="*/ 198 h 276"/>
                <a:gd name="T44" fmla="*/ 58 w 114"/>
                <a:gd name="T45" fmla="*/ 210 h 276"/>
                <a:gd name="T46" fmla="*/ 62 w 114"/>
                <a:gd name="T47" fmla="*/ 220 h 276"/>
                <a:gd name="T48" fmla="*/ 66 w 114"/>
                <a:gd name="T49" fmla="*/ 224 h 276"/>
                <a:gd name="T50" fmla="*/ 70 w 114"/>
                <a:gd name="T51" fmla="*/ 226 h 276"/>
                <a:gd name="T52" fmla="*/ 84 w 114"/>
                <a:gd name="T53" fmla="*/ 228 h 276"/>
                <a:gd name="T54" fmla="*/ 84 w 114"/>
                <a:gd name="T55" fmla="*/ 228 h 276"/>
                <a:gd name="T56" fmla="*/ 98 w 114"/>
                <a:gd name="T57" fmla="*/ 228 h 276"/>
                <a:gd name="T58" fmla="*/ 114 w 114"/>
                <a:gd name="T59" fmla="*/ 224 h 276"/>
                <a:gd name="T60" fmla="*/ 114 w 114"/>
                <a:gd name="T61" fmla="*/ 224 h 27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14"/>
                <a:gd name="T94" fmla="*/ 0 h 276"/>
                <a:gd name="T95" fmla="*/ 114 w 114"/>
                <a:gd name="T96" fmla="*/ 276 h 27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14" h="276">
                  <a:moveTo>
                    <a:pt x="114" y="224"/>
                  </a:moveTo>
                  <a:lnTo>
                    <a:pt x="110" y="272"/>
                  </a:lnTo>
                  <a:lnTo>
                    <a:pt x="90" y="276"/>
                  </a:lnTo>
                  <a:lnTo>
                    <a:pt x="70" y="276"/>
                  </a:lnTo>
                  <a:lnTo>
                    <a:pt x="50" y="276"/>
                  </a:lnTo>
                  <a:lnTo>
                    <a:pt x="36" y="272"/>
                  </a:lnTo>
                  <a:lnTo>
                    <a:pt x="24" y="266"/>
                  </a:lnTo>
                  <a:lnTo>
                    <a:pt x="14" y="258"/>
                  </a:lnTo>
                  <a:lnTo>
                    <a:pt x="8" y="248"/>
                  </a:lnTo>
                  <a:lnTo>
                    <a:pt x="2" y="234"/>
                  </a:lnTo>
                  <a:lnTo>
                    <a:pt x="0" y="220"/>
                  </a:lnTo>
                  <a:lnTo>
                    <a:pt x="0" y="202"/>
                  </a:lnTo>
                  <a:lnTo>
                    <a:pt x="0" y="0"/>
                  </a:lnTo>
                  <a:lnTo>
                    <a:pt x="58" y="0"/>
                  </a:lnTo>
                  <a:lnTo>
                    <a:pt x="58" y="60"/>
                  </a:lnTo>
                  <a:lnTo>
                    <a:pt x="114" y="60"/>
                  </a:lnTo>
                  <a:lnTo>
                    <a:pt x="110" y="110"/>
                  </a:lnTo>
                  <a:lnTo>
                    <a:pt x="58" y="110"/>
                  </a:lnTo>
                  <a:lnTo>
                    <a:pt x="58" y="198"/>
                  </a:lnTo>
                  <a:lnTo>
                    <a:pt x="58" y="210"/>
                  </a:lnTo>
                  <a:lnTo>
                    <a:pt x="62" y="220"/>
                  </a:lnTo>
                  <a:lnTo>
                    <a:pt x="66" y="224"/>
                  </a:lnTo>
                  <a:lnTo>
                    <a:pt x="70" y="226"/>
                  </a:lnTo>
                  <a:lnTo>
                    <a:pt x="84" y="228"/>
                  </a:lnTo>
                  <a:lnTo>
                    <a:pt x="98" y="228"/>
                  </a:lnTo>
                  <a:lnTo>
                    <a:pt x="114" y="224"/>
                  </a:lnTo>
                  <a:close/>
                </a:path>
              </a:pathLst>
            </a:custGeom>
            <a:solidFill>
              <a:schemeClr val="bg1"/>
            </a:solidFill>
            <a:ln w="9525">
              <a:noFill/>
              <a:round/>
              <a:headEnd/>
              <a:tailEnd/>
            </a:ln>
          </p:spPr>
          <p:txBody>
            <a:bodyPr/>
            <a:lstStyle/>
            <a:p>
              <a:endParaRPr lang="en-US" dirty="0"/>
            </a:p>
          </p:txBody>
        </p:sp>
        <p:sp>
          <p:nvSpPr>
            <p:cNvPr id="33" name="Freeform 15"/>
            <p:cNvSpPr>
              <a:spLocks noChangeAspect="1"/>
            </p:cNvSpPr>
            <p:nvPr/>
          </p:nvSpPr>
          <p:spPr bwMode="black">
            <a:xfrm>
              <a:off x="3574" y="3575"/>
              <a:ext cx="126" cy="212"/>
            </a:xfrm>
            <a:custGeom>
              <a:avLst/>
              <a:gdLst>
                <a:gd name="T0" fmla="*/ 126 w 126"/>
                <a:gd name="T1" fmla="*/ 0 h 212"/>
                <a:gd name="T2" fmla="*/ 122 w 126"/>
                <a:gd name="T3" fmla="*/ 50 h 212"/>
                <a:gd name="T4" fmla="*/ 106 w 126"/>
                <a:gd name="T5" fmla="*/ 50 h 212"/>
                <a:gd name="T6" fmla="*/ 106 w 126"/>
                <a:gd name="T7" fmla="*/ 50 h 212"/>
                <a:gd name="T8" fmla="*/ 96 w 126"/>
                <a:gd name="T9" fmla="*/ 50 h 212"/>
                <a:gd name="T10" fmla="*/ 86 w 126"/>
                <a:gd name="T11" fmla="*/ 54 h 212"/>
                <a:gd name="T12" fmla="*/ 76 w 126"/>
                <a:gd name="T13" fmla="*/ 60 h 212"/>
                <a:gd name="T14" fmla="*/ 70 w 126"/>
                <a:gd name="T15" fmla="*/ 66 h 212"/>
                <a:gd name="T16" fmla="*/ 64 w 126"/>
                <a:gd name="T17" fmla="*/ 74 h 212"/>
                <a:gd name="T18" fmla="*/ 60 w 126"/>
                <a:gd name="T19" fmla="*/ 82 h 212"/>
                <a:gd name="T20" fmla="*/ 58 w 126"/>
                <a:gd name="T21" fmla="*/ 92 h 212"/>
                <a:gd name="T22" fmla="*/ 58 w 126"/>
                <a:gd name="T23" fmla="*/ 100 h 212"/>
                <a:gd name="T24" fmla="*/ 58 w 126"/>
                <a:gd name="T25" fmla="*/ 212 h 212"/>
                <a:gd name="T26" fmla="*/ 0 w 126"/>
                <a:gd name="T27" fmla="*/ 212 h 212"/>
                <a:gd name="T28" fmla="*/ 0 w 126"/>
                <a:gd name="T29" fmla="*/ 0 h 212"/>
                <a:gd name="T30" fmla="*/ 54 w 126"/>
                <a:gd name="T31" fmla="*/ 0 h 212"/>
                <a:gd name="T32" fmla="*/ 56 w 126"/>
                <a:gd name="T33" fmla="*/ 26 h 212"/>
                <a:gd name="T34" fmla="*/ 56 w 126"/>
                <a:gd name="T35" fmla="*/ 26 h 212"/>
                <a:gd name="T36" fmla="*/ 66 w 126"/>
                <a:gd name="T37" fmla="*/ 14 h 212"/>
                <a:gd name="T38" fmla="*/ 80 w 126"/>
                <a:gd name="T39" fmla="*/ 6 h 212"/>
                <a:gd name="T40" fmla="*/ 94 w 126"/>
                <a:gd name="T41" fmla="*/ 2 h 212"/>
                <a:gd name="T42" fmla="*/ 112 w 126"/>
                <a:gd name="T43" fmla="*/ 0 h 212"/>
                <a:gd name="T44" fmla="*/ 126 w 126"/>
                <a:gd name="T45" fmla="*/ 0 h 2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6"/>
                <a:gd name="T70" fmla="*/ 0 h 212"/>
                <a:gd name="T71" fmla="*/ 126 w 126"/>
                <a:gd name="T72" fmla="*/ 212 h 21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6" h="212">
                  <a:moveTo>
                    <a:pt x="126" y="0"/>
                  </a:moveTo>
                  <a:lnTo>
                    <a:pt x="122" y="50"/>
                  </a:lnTo>
                  <a:lnTo>
                    <a:pt x="106" y="50"/>
                  </a:lnTo>
                  <a:lnTo>
                    <a:pt x="96" y="50"/>
                  </a:lnTo>
                  <a:lnTo>
                    <a:pt x="86" y="54"/>
                  </a:lnTo>
                  <a:lnTo>
                    <a:pt x="76" y="60"/>
                  </a:lnTo>
                  <a:lnTo>
                    <a:pt x="70" y="66"/>
                  </a:lnTo>
                  <a:lnTo>
                    <a:pt x="64" y="74"/>
                  </a:lnTo>
                  <a:lnTo>
                    <a:pt x="60" y="82"/>
                  </a:lnTo>
                  <a:lnTo>
                    <a:pt x="58" y="92"/>
                  </a:lnTo>
                  <a:lnTo>
                    <a:pt x="58" y="100"/>
                  </a:lnTo>
                  <a:lnTo>
                    <a:pt x="58" y="212"/>
                  </a:lnTo>
                  <a:lnTo>
                    <a:pt x="0" y="212"/>
                  </a:lnTo>
                  <a:lnTo>
                    <a:pt x="0" y="0"/>
                  </a:lnTo>
                  <a:lnTo>
                    <a:pt x="54" y="0"/>
                  </a:lnTo>
                  <a:lnTo>
                    <a:pt x="56" y="26"/>
                  </a:lnTo>
                  <a:lnTo>
                    <a:pt x="66" y="14"/>
                  </a:lnTo>
                  <a:lnTo>
                    <a:pt x="80" y="6"/>
                  </a:lnTo>
                  <a:lnTo>
                    <a:pt x="94" y="2"/>
                  </a:lnTo>
                  <a:lnTo>
                    <a:pt x="112" y="0"/>
                  </a:lnTo>
                  <a:lnTo>
                    <a:pt x="126" y="0"/>
                  </a:lnTo>
                  <a:close/>
                </a:path>
              </a:pathLst>
            </a:custGeom>
            <a:solidFill>
              <a:schemeClr val="bg1"/>
            </a:solidFill>
            <a:ln w="9525">
              <a:noFill/>
              <a:round/>
              <a:headEnd/>
              <a:tailEnd/>
            </a:ln>
          </p:spPr>
          <p:txBody>
            <a:bodyPr/>
            <a:lstStyle/>
            <a:p>
              <a:endParaRPr lang="en-US" dirty="0"/>
            </a:p>
          </p:txBody>
        </p:sp>
        <p:sp>
          <p:nvSpPr>
            <p:cNvPr id="34" name="Freeform 16"/>
            <p:cNvSpPr>
              <a:spLocks noChangeAspect="1"/>
            </p:cNvSpPr>
            <p:nvPr/>
          </p:nvSpPr>
          <p:spPr bwMode="black">
            <a:xfrm>
              <a:off x="3020" y="3469"/>
              <a:ext cx="294" cy="326"/>
            </a:xfrm>
            <a:custGeom>
              <a:avLst/>
              <a:gdLst>
                <a:gd name="T0" fmla="*/ 294 w 294"/>
                <a:gd name="T1" fmla="*/ 296 h 326"/>
                <a:gd name="T2" fmla="*/ 234 w 294"/>
                <a:gd name="T3" fmla="*/ 320 h 326"/>
                <a:gd name="T4" fmla="*/ 202 w 294"/>
                <a:gd name="T5" fmla="*/ 326 h 326"/>
                <a:gd name="T6" fmla="*/ 164 w 294"/>
                <a:gd name="T7" fmla="*/ 326 h 326"/>
                <a:gd name="T8" fmla="*/ 148 w 294"/>
                <a:gd name="T9" fmla="*/ 326 h 326"/>
                <a:gd name="T10" fmla="*/ 114 w 294"/>
                <a:gd name="T11" fmla="*/ 320 h 326"/>
                <a:gd name="T12" fmla="*/ 84 w 294"/>
                <a:gd name="T13" fmla="*/ 308 h 326"/>
                <a:gd name="T14" fmla="*/ 58 w 294"/>
                <a:gd name="T15" fmla="*/ 292 h 326"/>
                <a:gd name="T16" fmla="*/ 36 w 294"/>
                <a:gd name="T17" fmla="*/ 272 h 326"/>
                <a:gd name="T18" fmla="*/ 20 w 294"/>
                <a:gd name="T19" fmla="*/ 246 h 326"/>
                <a:gd name="T20" fmla="*/ 8 w 294"/>
                <a:gd name="T21" fmla="*/ 216 h 326"/>
                <a:gd name="T22" fmla="*/ 2 w 294"/>
                <a:gd name="T23" fmla="*/ 182 h 326"/>
                <a:gd name="T24" fmla="*/ 0 w 294"/>
                <a:gd name="T25" fmla="*/ 164 h 326"/>
                <a:gd name="T26" fmla="*/ 4 w 294"/>
                <a:gd name="T27" fmla="*/ 128 h 326"/>
                <a:gd name="T28" fmla="*/ 12 w 294"/>
                <a:gd name="T29" fmla="*/ 96 h 326"/>
                <a:gd name="T30" fmla="*/ 28 w 294"/>
                <a:gd name="T31" fmla="*/ 68 h 326"/>
                <a:gd name="T32" fmla="*/ 48 w 294"/>
                <a:gd name="T33" fmla="*/ 44 h 326"/>
                <a:gd name="T34" fmla="*/ 72 w 294"/>
                <a:gd name="T35" fmla="*/ 26 h 326"/>
                <a:gd name="T36" fmla="*/ 100 w 294"/>
                <a:gd name="T37" fmla="*/ 12 h 326"/>
                <a:gd name="T38" fmla="*/ 130 w 294"/>
                <a:gd name="T39" fmla="*/ 2 h 326"/>
                <a:gd name="T40" fmla="*/ 164 w 294"/>
                <a:gd name="T41" fmla="*/ 0 h 326"/>
                <a:gd name="T42" fmla="*/ 182 w 294"/>
                <a:gd name="T43" fmla="*/ 0 h 326"/>
                <a:gd name="T44" fmla="*/ 216 w 294"/>
                <a:gd name="T45" fmla="*/ 4 h 326"/>
                <a:gd name="T46" fmla="*/ 248 w 294"/>
                <a:gd name="T47" fmla="*/ 14 h 326"/>
                <a:gd name="T48" fmla="*/ 276 w 294"/>
                <a:gd name="T49" fmla="*/ 30 h 326"/>
                <a:gd name="T50" fmla="*/ 250 w 294"/>
                <a:gd name="T51" fmla="*/ 82 h 326"/>
                <a:gd name="T52" fmla="*/ 232 w 294"/>
                <a:gd name="T53" fmla="*/ 70 h 326"/>
                <a:gd name="T54" fmla="*/ 188 w 294"/>
                <a:gd name="T55" fmla="*/ 56 h 326"/>
                <a:gd name="T56" fmla="*/ 162 w 294"/>
                <a:gd name="T57" fmla="*/ 56 h 326"/>
                <a:gd name="T58" fmla="*/ 122 w 294"/>
                <a:gd name="T59" fmla="*/ 64 h 326"/>
                <a:gd name="T60" fmla="*/ 90 w 294"/>
                <a:gd name="T61" fmla="*/ 86 h 326"/>
                <a:gd name="T62" fmla="*/ 72 w 294"/>
                <a:gd name="T63" fmla="*/ 120 h 326"/>
                <a:gd name="T64" fmla="*/ 64 w 294"/>
                <a:gd name="T65" fmla="*/ 160 h 326"/>
                <a:gd name="T66" fmla="*/ 66 w 294"/>
                <a:gd name="T67" fmla="*/ 184 h 326"/>
                <a:gd name="T68" fmla="*/ 80 w 294"/>
                <a:gd name="T69" fmla="*/ 224 h 326"/>
                <a:gd name="T70" fmla="*/ 106 w 294"/>
                <a:gd name="T71" fmla="*/ 254 h 326"/>
                <a:gd name="T72" fmla="*/ 144 w 294"/>
                <a:gd name="T73" fmla="*/ 270 h 326"/>
                <a:gd name="T74" fmla="*/ 166 w 294"/>
                <a:gd name="T75" fmla="*/ 272 h 326"/>
                <a:gd name="T76" fmla="*/ 204 w 294"/>
                <a:gd name="T77" fmla="*/ 270 h 326"/>
                <a:gd name="T78" fmla="*/ 234 w 294"/>
                <a:gd name="T79" fmla="*/ 260 h 326"/>
                <a:gd name="T80" fmla="*/ 170 w 294"/>
                <a:gd name="T81" fmla="*/ 194 h 326"/>
                <a:gd name="T82" fmla="*/ 294 w 294"/>
                <a:gd name="T83" fmla="*/ 140 h 32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26"/>
                <a:gd name="T128" fmla="*/ 294 w 294"/>
                <a:gd name="T129" fmla="*/ 326 h 32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26">
                  <a:moveTo>
                    <a:pt x="294" y="296"/>
                  </a:moveTo>
                  <a:lnTo>
                    <a:pt x="294" y="296"/>
                  </a:lnTo>
                  <a:lnTo>
                    <a:pt x="266" y="310"/>
                  </a:lnTo>
                  <a:lnTo>
                    <a:pt x="234" y="320"/>
                  </a:lnTo>
                  <a:lnTo>
                    <a:pt x="218" y="322"/>
                  </a:lnTo>
                  <a:lnTo>
                    <a:pt x="202" y="326"/>
                  </a:lnTo>
                  <a:lnTo>
                    <a:pt x="184" y="326"/>
                  </a:lnTo>
                  <a:lnTo>
                    <a:pt x="164" y="326"/>
                  </a:lnTo>
                  <a:lnTo>
                    <a:pt x="148" y="326"/>
                  </a:lnTo>
                  <a:lnTo>
                    <a:pt x="130" y="324"/>
                  </a:lnTo>
                  <a:lnTo>
                    <a:pt x="114" y="320"/>
                  </a:lnTo>
                  <a:lnTo>
                    <a:pt x="98" y="314"/>
                  </a:lnTo>
                  <a:lnTo>
                    <a:pt x="84" y="308"/>
                  </a:lnTo>
                  <a:lnTo>
                    <a:pt x="70" y="300"/>
                  </a:lnTo>
                  <a:lnTo>
                    <a:pt x="58" y="292"/>
                  </a:lnTo>
                  <a:lnTo>
                    <a:pt x="46" y="282"/>
                  </a:lnTo>
                  <a:lnTo>
                    <a:pt x="36" y="272"/>
                  </a:lnTo>
                  <a:lnTo>
                    <a:pt x="28" y="258"/>
                  </a:lnTo>
                  <a:lnTo>
                    <a:pt x="20" y="246"/>
                  </a:lnTo>
                  <a:lnTo>
                    <a:pt x="12" y="232"/>
                  </a:lnTo>
                  <a:lnTo>
                    <a:pt x="8" y="216"/>
                  </a:lnTo>
                  <a:lnTo>
                    <a:pt x="4" y="200"/>
                  </a:lnTo>
                  <a:lnTo>
                    <a:pt x="2" y="182"/>
                  </a:lnTo>
                  <a:lnTo>
                    <a:pt x="0" y="164"/>
                  </a:lnTo>
                  <a:lnTo>
                    <a:pt x="2" y="146"/>
                  </a:lnTo>
                  <a:lnTo>
                    <a:pt x="4" y="128"/>
                  </a:lnTo>
                  <a:lnTo>
                    <a:pt x="8" y="112"/>
                  </a:lnTo>
                  <a:lnTo>
                    <a:pt x="12" y="96"/>
                  </a:lnTo>
                  <a:lnTo>
                    <a:pt x="20" y="82"/>
                  </a:lnTo>
                  <a:lnTo>
                    <a:pt x="28" y="68"/>
                  </a:lnTo>
                  <a:lnTo>
                    <a:pt x="36" y="56"/>
                  </a:lnTo>
                  <a:lnTo>
                    <a:pt x="48" y="44"/>
                  </a:lnTo>
                  <a:lnTo>
                    <a:pt x="58" y="34"/>
                  </a:lnTo>
                  <a:lnTo>
                    <a:pt x="72" y="26"/>
                  </a:lnTo>
                  <a:lnTo>
                    <a:pt x="84" y="18"/>
                  </a:lnTo>
                  <a:lnTo>
                    <a:pt x="100" y="12"/>
                  </a:lnTo>
                  <a:lnTo>
                    <a:pt x="114" y="6"/>
                  </a:lnTo>
                  <a:lnTo>
                    <a:pt x="130" y="2"/>
                  </a:lnTo>
                  <a:lnTo>
                    <a:pt x="148" y="0"/>
                  </a:lnTo>
                  <a:lnTo>
                    <a:pt x="164" y="0"/>
                  </a:lnTo>
                  <a:lnTo>
                    <a:pt x="182" y="0"/>
                  </a:lnTo>
                  <a:lnTo>
                    <a:pt x="200" y="2"/>
                  </a:lnTo>
                  <a:lnTo>
                    <a:pt x="216" y="4"/>
                  </a:lnTo>
                  <a:lnTo>
                    <a:pt x="232" y="8"/>
                  </a:lnTo>
                  <a:lnTo>
                    <a:pt x="248" y="14"/>
                  </a:lnTo>
                  <a:lnTo>
                    <a:pt x="262" y="22"/>
                  </a:lnTo>
                  <a:lnTo>
                    <a:pt x="276" y="30"/>
                  </a:lnTo>
                  <a:lnTo>
                    <a:pt x="290" y="40"/>
                  </a:lnTo>
                  <a:lnTo>
                    <a:pt x="250" y="82"/>
                  </a:lnTo>
                  <a:lnTo>
                    <a:pt x="232" y="70"/>
                  </a:lnTo>
                  <a:lnTo>
                    <a:pt x="212" y="62"/>
                  </a:lnTo>
                  <a:lnTo>
                    <a:pt x="188" y="56"/>
                  </a:lnTo>
                  <a:lnTo>
                    <a:pt x="162" y="56"/>
                  </a:lnTo>
                  <a:lnTo>
                    <a:pt x="140" y="58"/>
                  </a:lnTo>
                  <a:lnTo>
                    <a:pt x="122" y="64"/>
                  </a:lnTo>
                  <a:lnTo>
                    <a:pt x="104" y="74"/>
                  </a:lnTo>
                  <a:lnTo>
                    <a:pt x="90" y="86"/>
                  </a:lnTo>
                  <a:lnTo>
                    <a:pt x="80" y="102"/>
                  </a:lnTo>
                  <a:lnTo>
                    <a:pt x="72" y="120"/>
                  </a:lnTo>
                  <a:lnTo>
                    <a:pt x="66" y="140"/>
                  </a:lnTo>
                  <a:lnTo>
                    <a:pt x="64" y="160"/>
                  </a:lnTo>
                  <a:lnTo>
                    <a:pt x="66" y="184"/>
                  </a:lnTo>
                  <a:lnTo>
                    <a:pt x="72" y="206"/>
                  </a:lnTo>
                  <a:lnTo>
                    <a:pt x="80" y="224"/>
                  </a:lnTo>
                  <a:lnTo>
                    <a:pt x="92" y="240"/>
                  </a:lnTo>
                  <a:lnTo>
                    <a:pt x="106" y="254"/>
                  </a:lnTo>
                  <a:lnTo>
                    <a:pt x="124" y="262"/>
                  </a:lnTo>
                  <a:lnTo>
                    <a:pt x="144" y="270"/>
                  </a:lnTo>
                  <a:lnTo>
                    <a:pt x="166" y="272"/>
                  </a:lnTo>
                  <a:lnTo>
                    <a:pt x="186" y="272"/>
                  </a:lnTo>
                  <a:lnTo>
                    <a:pt x="204" y="270"/>
                  </a:lnTo>
                  <a:lnTo>
                    <a:pt x="220" y="266"/>
                  </a:lnTo>
                  <a:lnTo>
                    <a:pt x="234" y="260"/>
                  </a:lnTo>
                  <a:lnTo>
                    <a:pt x="234" y="194"/>
                  </a:lnTo>
                  <a:lnTo>
                    <a:pt x="170" y="194"/>
                  </a:lnTo>
                  <a:lnTo>
                    <a:pt x="174" y="140"/>
                  </a:lnTo>
                  <a:lnTo>
                    <a:pt x="294" y="140"/>
                  </a:lnTo>
                  <a:lnTo>
                    <a:pt x="294" y="296"/>
                  </a:lnTo>
                  <a:close/>
                </a:path>
              </a:pathLst>
            </a:custGeom>
            <a:solidFill>
              <a:schemeClr val="bg1"/>
            </a:solidFill>
            <a:ln w="9525">
              <a:noFill/>
              <a:round/>
              <a:headEnd/>
              <a:tailEnd/>
            </a:ln>
          </p:spPr>
          <p:txBody>
            <a:bodyPr/>
            <a:lstStyle/>
            <a:p>
              <a:endParaRPr lang="en-US" dirty="0"/>
            </a:p>
          </p:txBody>
        </p:sp>
        <p:sp>
          <p:nvSpPr>
            <p:cNvPr id="35" name="Freeform 17"/>
            <p:cNvSpPr>
              <a:spLocks noChangeAspect="1" noEditPoints="1"/>
            </p:cNvSpPr>
            <p:nvPr/>
          </p:nvSpPr>
          <p:spPr bwMode="black">
            <a:xfrm>
              <a:off x="4080" y="3569"/>
              <a:ext cx="216" cy="224"/>
            </a:xfrm>
            <a:custGeom>
              <a:avLst/>
              <a:gdLst>
                <a:gd name="T0" fmla="*/ 58 w 216"/>
                <a:gd name="T1" fmla="*/ 132 h 224"/>
                <a:gd name="T2" fmla="*/ 60 w 216"/>
                <a:gd name="T3" fmla="*/ 142 h 224"/>
                <a:gd name="T4" fmla="*/ 70 w 216"/>
                <a:gd name="T5" fmla="*/ 158 h 224"/>
                <a:gd name="T6" fmla="*/ 84 w 216"/>
                <a:gd name="T7" fmla="*/ 170 h 224"/>
                <a:gd name="T8" fmla="*/ 102 w 216"/>
                <a:gd name="T9" fmla="*/ 176 h 224"/>
                <a:gd name="T10" fmla="*/ 112 w 216"/>
                <a:gd name="T11" fmla="*/ 176 h 224"/>
                <a:gd name="T12" fmla="*/ 144 w 216"/>
                <a:gd name="T13" fmla="*/ 172 h 224"/>
                <a:gd name="T14" fmla="*/ 170 w 216"/>
                <a:gd name="T15" fmla="*/ 150 h 224"/>
                <a:gd name="T16" fmla="*/ 208 w 216"/>
                <a:gd name="T17" fmla="*/ 180 h 224"/>
                <a:gd name="T18" fmla="*/ 188 w 216"/>
                <a:gd name="T19" fmla="*/ 200 h 224"/>
                <a:gd name="T20" fmla="*/ 164 w 216"/>
                <a:gd name="T21" fmla="*/ 214 h 224"/>
                <a:gd name="T22" fmla="*/ 140 w 216"/>
                <a:gd name="T23" fmla="*/ 222 h 224"/>
                <a:gd name="T24" fmla="*/ 112 w 216"/>
                <a:gd name="T25" fmla="*/ 224 h 224"/>
                <a:gd name="T26" fmla="*/ 90 w 216"/>
                <a:gd name="T27" fmla="*/ 222 h 224"/>
                <a:gd name="T28" fmla="*/ 50 w 216"/>
                <a:gd name="T29" fmla="*/ 206 h 224"/>
                <a:gd name="T30" fmla="*/ 20 w 216"/>
                <a:gd name="T31" fmla="*/ 178 h 224"/>
                <a:gd name="T32" fmla="*/ 2 w 216"/>
                <a:gd name="T33" fmla="*/ 136 h 224"/>
                <a:gd name="T34" fmla="*/ 0 w 216"/>
                <a:gd name="T35" fmla="*/ 112 h 224"/>
                <a:gd name="T36" fmla="*/ 8 w 216"/>
                <a:gd name="T37" fmla="*/ 66 h 224"/>
                <a:gd name="T38" fmla="*/ 32 w 216"/>
                <a:gd name="T39" fmla="*/ 32 h 224"/>
                <a:gd name="T40" fmla="*/ 68 w 216"/>
                <a:gd name="T41" fmla="*/ 8 h 224"/>
                <a:gd name="T42" fmla="*/ 110 w 216"/>
                <a:gd name="T43" fmla="*/ 0 h 224"/>
                <a:gd name="T44" fmla="*/ 134 w 216"/>
                <a:gd name="T45" fmla="*/ 2 h 224"/>
                <a:gd name="T46" fmla="*/ 174 w 216"/>
                <a:gd name="T47" fmla="*/ 18 h 224"/>
                <a:gd name="T48" fmla="*/ 200 w 216"/>
                <a:gd name="T49" fmla="*/ 46 h 224"/>
                <a:gd name="T50" fmla="*/ 214 w 216"/>
                <a:gd name="T51" fmla="*/ 90 h 224"/>
                <a:gd name="T52" fmla="*/ 216 w 216"/>
                <a:gd name="T53" fmla="*/ 132 h 224"/>
                <a:gd name="T54" fmla="*/ 158 w 216"/>
                <a:gd name="T55" fmla="*/ 88 h 224"/>
                <a:gd name="T56" fmla="*/ 154 w 216"/>
                <a:gd name="T57" fmla="*/ 70 h 224"/>
                <a:gd name="T58" fmla="*/ 144 w 216"/>
                <a:gd name="T59" fmla="*/ 56 h 224"/>
                <a:gd name="T60" fmla="*/ 128 w 216"/>
                <a:gd name="T61" fmla="*/ 48 h 224"/>
                <a:gd name="T62" fmla="*/ 108 w 216"/>
                <a:gd name="T63" fmla="*/ 46 h 224"/>
                <a:gd name="T64" fmla="*/ 98 w 216"/>
                <a:gd name="T65" fmla="*/ 46 h 224"/>
                <a:gd name="T66" fmla="*/ 82 w 216"/>
                <a:gd name="T67" fmla="*/ 52 h 224"/>
                <a:gd name="T68" fmla="*/ 68 w 216"/>
                <a:gd name="T69" fmla="*/ 64 h 224"/>
                <a:gd name="T70" fmla="*/ 60 w 216"/>
                <a:gd name="T71" fmla="*/ 80 h 224"/>
                <a:gd name="T72" fmla="*/ 158 w 216"/>
                <a:gd name="T73" fmla="*/ 88 h 22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16"/>
                <a:gd name="T112" fmla="*/ 0 h 224"/>
                <a:gd name="T113" fmla="*/ 216 w 216"/>
                <a:gd name="T114" fmla="*/ 224 h 22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16" h="224">
                  <a:moveTo>
                    <a:pt x="216" y="132"/>
                  </a:moveTo>
                  <a:lnTo>
                    <a:pt x="58" y="132"/>
                  </a:lnTo>
                  <a:lnTo>
                    <a:pt x="60" y="142"/>
                  </a:lnTo>
                  <a:lnTo>
                    <a:pt x="64" y="150"/>
                  </a:lnTo>
                  <a:lnTo>
                    <a:pt x="70" y="158"/>
                  </a:lnTo>
                  <a:lnTo>
                    <a:pt x="76" y="164"/>
                  </a:lnTo>
                  <a:lnTo>
                    <a:pt x="84" y="170"/>
                  </a:lnTo>
                  <a:lnTo>
                    <a:pt x="92" y="174"/>
                  </a:lnTo>
                  <a:lnTo>
                    <a:pt x="102" y="176"/>
                  </a:lnTo>
                  <a:lnTo>
                    <a:pt x="112" y="176"/>
                  </a:lnTo>
                  <a:lnTo>
                    <a:pt x="128" y="176"/>
                  </a:lnTo>
                  <a:lnTo>
                    <a:pt x="144" y="172"/>
                  </a:lnTo>
                  <a:lnTo>
                    <a:pt x="156" y="162"/>
                  </a:lnTo>
                  <a:lnTo>
                    <a:pt x="170" y="150"/>
                  </a:lnTo>
                  <a:lnTo>
                    <a:pt x="208" y="180"/>
                  </a:lnTo>
                  <a:lnTo>
                    <a:pt x="198" y="190"/>
                  </a:lnTo>
                  <a:lnTo>
                    <a:pt x="188" y="200"/>
                  </a:lnTo>
                  <a:lnTo>
                    <a:pt x="176" y="208"/>
                  </a:lnTo>
                  <a:lnTo>
                    <a:pt x="164" y="214"/>
                  </a:lnTo>
                  <a:lnTo>
                    <a:pt x="152" y="218"/>
                  </a:lnTo>
                  <a:lnTo>
                    <a:pt x="140" y="222"/>
                  </a:lnTo>
                  <a:lnTo>
                    <a:pt x="126" y="224"/>
                  </a:lnTo>
                  <a:lnTo>
                    <a:pt x="112" y="224"/>
                  </a:lnTo>
                  <a:lnTo>
                    <a:pt x="90" y="222"/>
                  </a:lnTo>
                  <a:lnTo>
                    <a:pt x="68" y="216"/>
                  </a:lnTo>
                  <a:lnTo>
                    <a:pt x="50" y="206"/>
                  </a:lnTo>
                  <a:lnTo>
                    <a:pt x="32" y="194"/>
                  </a:lnTo>
                  <a:lnTo>
                    <a:pt x="20" y="178"/>
                  </a:lnTo>
                  <a:lnTo>
                    <a:pt x="10" y="158"/>
                  </a:lnTo>
                  <a:lnTo>
                    <a:pt x="2" y="136"/>
                  </a:lnTo>
                  <a:lnTo>
                    <a:pt x="0" y="112"/>
                  </a:lnTo>
                  <a:lnTo>
                    <a:pt x="2" y="88"/>
                  </a:lnTo>
                  <a:lnTo>
                    <a:pt x="8" y="66"/>
                  </a:lnTo>
                  <a:lnTo>
                    <a:pt x="18" y="48"/>
                  </a:lnTo>
                  <a:lnTo>
                    <a:pt x="32" y="32"/>
                  </a:lnTo>
                  <a:lnTo>
                    <a:pt x="48" y="18"/>
                  </a:lnTo>
                  <a:lnTo>
                    <a:pt x="68" y="8"/>
                  </a:lnTo>
                  <a:lnTo>
                    <a:pt x="88" y="2"/>
                  </a:lnTo>
                  <a:lnTo>
                    <a:pt x="110" y="0"/>
                  </a:lnTo>
                  <a:lnTo>
                    <a:pt x="134" y="2"/>
                  </a:lnTo>
                  <a:lnTo>
                    <a:pt x="156" y="8"/>
                  </a:lnTo>
                  <a:lnTo>
                    <a:pt x="174" y="18"/>
                  </a:lnTo>
                  <a:lnTo>
                    <a:pt x="190" y="30"/>
                  </a:lnTo>
                  <a:lnTo>
                    <a:pt x="200" y="46"/>
                  </a:lnTo>
                  <a:lnTo>
                    <a:pt x="210" y="66"/>
                  </a:lnTo>
                  <a:lnTo>
                    <a:pt x="214" y="90"/>
                  </a:lnTo>
                  <a:lnTo>
                    <a:pt x="216" y="116"/>
                  </a:lnTo>
                  <a:lnTo>
                    <a:pt x="216" y="132"/>
                  </a:lnTo>
                  <a:close/>
                  <a:moveTo>
                    <a:pt x="158" y="88"/>
                  </a:moveTo>
                  <a:lnTo>
                    <a:pt x="158" y="88"/>
                  </a:lnTo>
                  <a:lnTo>
                    <a:pt x="158" y="78"/>
                  </a:lnTo>
                  <a:lnTo>
                    <a:pt x="154" y="70"/>
                  </a:lnTo>
                  <a:lnTo>
                    <a:pt x="150" y="62"/>
                  </a:lnTo>
                  <a:lnTo>
                    <a:pt x="144" y="56"/>
                  </a:lnTo>
                  <a:lnTo>
                    <a:pt x="136" y="52"/>
                  </a:lnTo>
                  <a:lnTo>
                    <a:pt x="128" y="48"/>
                  </a:lnTo>
                  <a:lnTo>
                    <a:pt x="120" y="46"/>
                  </a:lnTo>
                  <a:lnTo>
                    <a:pt x="108" y="46"/>
                  </a:lnTo>
                  <a:lnTo>
                    <a:pt x="98" y="46"/>
                  </a:lnTo>
                  <a:lnTo>
                    <a:pt x="90" y="48"/>
                  </a:lnTo>
                  <a:lnTo>
                    <a:pt x="82" y="52"/>
                  </a:lnTo>
                  <a:lnTo>
                    <a:pt x="74" y="58"/>
                  </a:lnTo>
                  <a:lnTo>
                    <a:pt x="68" y="64"/>
                  </a:lnTo>
                  <a:lnTo>
                    <a:pt x="64" y="72"/>
                  </a:lnTo>
                  <a:lnTo>
                    <a:pt x="60" y="80"/>
                  </a:lnTo>
                  <a:lnTo>
                    <a:pt x="58" y="88"/>
                  </a:lnTo>
                  <a:lnTo>
                    <a:pt x="158" y="88"/>
                  </a:lnTo>
                  <a:close/>
                </a:path>
              </a:pathLst>
            </a:custGeom>
            <a:solidFill>
              <a:schemeClr val="bg1"/>
            </a:solidFill>
            <a:ln w="9525">
              <a:noFill/>
              <a:round/>
              <a:headEnd/>
              <a:tailEnd/>
            </a:ln>
          </p:spPr>
          <p:txBody>
            <a:bodyPr/>
            <a:lstStyle/>
            <a:p>
              <a:endParaRPr lang="en-US" dirty="0"/>
            </a:p>
          </p:txBody>
        </p:sp>
        <p:sp>
          <p:nvSpPr>
            <p:cNvPr id="36" name="Freeform 18"/>
            <p:cNvSpPr>
              <a:spLocks noChangeAspect="1" noEditPoints="1"/>
            </p:cNvSpPr>
            <p:nvPr/>
          </p:nvSpPr>
          <p:spPr bwMode="black">
            <a:xfrm>
              <a:off x="3342" y="3569"/>
              <a:ext cx="196" cy="224"/>
            </a:xfrm>
            <a:custGeom>
              <a:avLst/>
              <a:gdLst>
                <a:gd name="T0" fmla="*/ 196 w 196"/>
                <a:gd name="T1" fmla="*/ 218 h 224"/>
                <a:gd name="T2" fmla="*/ 144 w 196"/>
                <a:gd name="T3" fmla="*/ 198 h 224"/>
                <a:gd name="T4" fmla="*/ 138 w 196"/>
                <a:gd name="T5" fmla="*/ 204 h 224"/>
                <a:gd name="T6" fmla="*/ 114 w 196"/>
                <a:gd name="T7" fmla="*/ 218 h 224"/>
                <a:gd name="T8" fmla="*/ 78 w 196"/>
                <a:gd name="T9" fmla="*/ 224 h 224"/>
                <a:gd name="T10" fmla="*/ 62 w 196"/>
                <a:gd name="T11" fmla="*/ 224 h 224"/>
                <a:gd name="T12" fmla="*/ 36 w 196"/>
                <a:gd name="T13" fmla="*/ 216 h 224"/>
                <a:gd name="T14" fmla="*/ 14 w 196"/>
                <a:gd name="T15" fmla="*/ 200 h 224"/>
                <a:gd name="T16" fmla="*/ 2 w 196"/>
                <a:gd name="T17" fmla="*/ 176 h 224"/>
                <a:gd name="T18" fmla="*/ 0 w 196"/>
                <a:gd name="T19" fmla="*/ 160 h 224"/>
                <a:gd name="T20" fmla="*/ 4 w 196"/>
                <a:gd name="T21" fmla="*/ 136 h 224"/>
                <a:gd name="T22" fmla="*/ 12 w 196"/>
                <a:gd name="T23" fmla="*/ 118 h 224"/>
                <a:gd name="T24" fmla="*/ 28 w 196"/>
                <a:gd name="T25" fmla="*/ 104 h 224"/>
                <a:gd name="T26" fmla="*/ 46 w 196"/>
                <a:gd name="T27" fmla="*/ 96 h 224"/>
                <a:gd name="T28" fmla="*/ 88 w 196"/>
                <a:gd name="T29" fmla="*/ 86 h 224"/>
                <a:gd name="T30" fmla="*/ 130 w 196"/>
                <a:gd name="T31" fmla="*/ 84 h 224"/>
                <a:gd name="T32" fmla="*/ 140 w 196"/>
                <a:gd name="T33" fmla="*/ 82 h 224"/>
                <a:gd name="T34" fmla="*/ 140 w 196"/>
                <a:gd name="T35" fmla="*/ 72 h 224"/>
                <a:gd name="T36" fmla="*/ 134 w 196"/>
                <a:gd name="T37" fmla="*/ 60 h 224"/>
                <a:gd name="T38" fmla="*/ 124 w 196"/>
                <a:gd name="T39" fmla="*/ 50 h 224"/>
                <a:gd name="T40" fmla="*/ 106 w 196"/>
                <a:gd name="T41" fmla="*/ 46 h 224"/>
                <a:gd name="T42" fmla="*/ 96 w 196"/>
                <a:gd name="T43" fmla="*/ 46 h 224"/>
                <a:gd name="T44" fmla="*/ 66 w 196"/>
                <a:gd name="T45" fmla="*/ 52 h 224"/>
                <a:gd name="T46" fmla="*/ 40 w 196"/>
                <a:gd name="T47" fmla="*/ 68 h 224"/>
                <a:gd name="T48" fmla="*/ 6 w 196"/>
                <a:gd name="T49" fmla="*/ 34 h 224"/>
                <a:gd name="T50" fmla="*/ 28 w 196"/>
                <a:gd name="T51" fmla="*/ 18 h 224"/>
                <a:gd name="T52" fmla="*/ 76 w 196"/>
                <a:gd name="T53" fmla="*/ 2 h 224"/>
                <a:gd name="T54" fmla="*/ 100 w 196"/>
                <a:gd name="T55" fmla="*/ 0 h 224"/>
                <a:gd name="T56" fmla="*/ 144 w 196"/>
                <a:gd name="T57" fmla="*/ 6 h 224"/>
                <a:gd name="T58" fmla="*/ 174 w 196"/>
                <a:gd name="T59" fmla="*/ 22 h 224"/>
                <a:gd name="T60" fmla="*/ 190 w 196"/>
                <a:gd name="T61" fmla="*/ 46 h 224"/>
                <a:gd name="T62" fmla="*/ 196 w 196"/>
                <a:gd name="T63" fmla="*/ 80 h 224"/>
                <a:gd name="T64" fmla="*/ 140 w 196"/>
                <a:gd name="T65" fmla="*/ 126 h 224"/>
                <a:gd name="T66" fmla="*/ 132 w 196"/>
                <a:gd name="T67" fmla="*/ 126 h 224"/>
                <a:gd name="T68" fmla="*/ 96 w 196"/>
                <a:gd name="T69" fmla="*/ 128 h 224"/>
                <a:gd name="T70" fmla="*/ 74 w 196"/>
                <a:gd name="T71" fmla="*/ 134 h 224"/>
                <a:gd name="T72" fmla="*/ 60 w 196"/>
                <a:gd name="T73" fmla="*/ 146 h 224"/>
                <a:gd name="T74" fmla="*/ 58 w 196"/>
                <a:gd name="T75" fmla="*/ 156 h 224"/>
                <a:gd name="T76" fmla="*/ 62 w 196"/>
                <a:gd name="T77" fmla="*/ 168 h 224"/>
                <a:gd name="T78" fmla="*/ 70 w 196"/>
                <a:gd name="T79" fmla="*/ 176 h 224"/>
                <a:gd name="T80" fmla="*/ 84 w 196"/>
                <a:gd name="T81" fmla="*/ 180 h 224"/>
                <a:gd name="T82" fmla="*/ 114 w 196"/>
                <a:gd name="T83" fmla="*/ 174 h 224"/>
                <a:gd name="T84" fmla="*/ 128 w 196"/>
                <a:gd name="T85" fmla="*/ 164 h 224"/>
                <a:gd name="T86" fmla="*/ 138 w 196"/>
                <a:gd name="T87" fmla="*/ 152 h 224"/>
                <a:gd name="T88" fmla="*/ 140 w 196"/>
                <a:gd name="T89" fmla="*/ 134 h 22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96"/>
                <a:gd name="T136" fmla="*/ 0 h 224"/>
                <a:gd name="T137" fmla="*/ 196 w 196"/>
                <a:gd name="T138" fmla="*/ 224 h 22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96" h="224">
                  <a:moveTo>
                    <a:pt x="196" y="80"/>
                  </a:moveTo>
                  <a:lnTo>
                    <a:pt x="196" y="218"/>
                  </a:lnTo>
                  <a:lnTo>
                    <a:pt x="146" y="218"/>
                  </a:lnTo>
                  <a:lnTo>
                    <a:pt x="144" y="198"/>
                  </a:lnTo>
                  <a:lnTo>
                    <a:pt x="138" y="204"/>
                  </a:lnTo>
                  <a:lnTo>
                    <a:pt x="130" y="210"/>
                  </a:lnTo>
                  <a:lnTo>
                    <a:pt x="114" y="218"/>
                  </a:lnTo>
                  <a:lnTo>
                    <a:pt x="96" y="222"/>
                  </a:lnTo>
                  <a:lnTo>
                    <a:pt x="78" y="224"/>
                  </a:lnTo>
                  <a:lnTo>
                    <a:pt x="62" y="224"/>
                  </a:lnTo>
                  <a:lnTo>
                    <a:pt x="48" y="220"/>
                  </a:lnTo>
                  <a:lnTo>
                    <a:pt x="36" y="216"/>
                  </a:lnTo>
                  <a:lnTo>
                    <a:pt x="24" y="208"/>
                  </a:lnTo>
                  <a:lnTo>
                    <a:pt x="14" y="200"/>
                  </a:lnTo>
                  <a:lnTo>
                    <a:pt x="8" y="188"/>
                  </a:lnTo>
                  <a:lnTo>
                    <a:pt x="2" y="176"/>
                  </a:lnTo>
                  <a:lnTo>
                    <a:pt x="0" y="160"/>
                  </a:lnTo>
                  <a:lnTo>
                    <a:pt x="0" y="148"/>
                  </a:lnTo>
                  <a:lnTo>
                    <a:pt x="4" y="136"/>
                  </a:lnTo>
                  <a:lnTo>
                    <a:pt x="8" y="126"/>
                  </a:lnTo>
                  <a:lnTo>
                    <a:pt x="12" y="118"/>
                  </a:lnTo>
                  <a:lnTo>
                    <a:pt x="20" y="110"/>
                  </a:lnTo>
                  <a:lnTo>
                    <a:pt x="28" y="104"/>
                  </a:lnTo>
                  <a:lnTo>
                    <a:pt x="36" y="100"/>
                  </a:lnTo>
                  <a:lnTo>
                    <a:pt x="46" y="96"/>
                  </a:lnTo>
                  <a:lnTo>
                    <a:pt x="66" y="90"/>
                  </a:lnTo>
                  <a:lnTo>
                    <a:pt x="88" y="86"/>
                  </a:lnTo>
                  <a:lnTo>
                    <a:pt x="110" y="84"/>
                  </a:lnTo>
                  <a:lnTo>
                    <a:pt x="130" y="84"/>
                  </a:lnTo>
                  <a:lnTo>
                    <a:pt x="140" y="84"/>
                  </a:lnTo>
                  <a:lnTo>
                    <a:pt x="140" y="82"/>
                  </a:lnTo>
                  <a:lnTo>
                    <a:pt x="140" y="72"/>
                  </a:lnTo>
                  <a:lnTo>
                    <a:pt x="138" y="66"/>
                  </a:lnTo>
                  <a:lnTo>
                    <a:pt x="134" y="60"/>
                  </a:lnTo>
                  <a:lnTo>
                    <a:pt x="130" y="54"/>
                  </a:lnTo>
                  <a:lnTo>
                    <a:pt x="124" y="50"/>
                  </a:lnTo>
                  <a:lnTo>
                    <a:pt x="116" y="48"/>
                  </a:lnTo>
                  <a:lnTo>
                    <a:pt x="106" y="46"/>
                  </a:lnTo>
                  <a:lnTo>
                    <a:pt x="96" y="46"/>
                  </a:lnTo>
                  <a:lnTo>
                    <a:pt x="80" y="46"/>
                  </a:lnTo>
                  <a:lnTo>
                    <a:pt x="66" y="52"/>
                  </a:lnTo>
                  <a:lnTo>
                    <a:pt x="52" y="58"/>
                  </a:lnTo>
                  <a:lnTo>
                    <a:pt x="40" y="68"/>
                  </a:lnTo>
                  <a:lnTo>
                    <a:pt x="6" y="34"/>
                  </a:lnTo>
                  <a:lnTo>
                    <a:pt x="18" y="26"/>
                  </a:lnTo>
                  <a:lnTo>
                    <a:pt x="28" y="18"/>
                  </a:lnTo>
                  <a:lnTo>
                    <a:pt x="52" y="8"/>
                  </a:lnTo>
                  <a:lnTo>
                    <a:pt x="76" y="2"/>
                  </a:lnTo>
                  <a:lnTo>
                    <a:pt x="100" y="0"/>
                  </a:lnTo>
                  <a:lnTo>
                    <a:pt x="124" y="2"/>
                  </a:lnTo>
                  <a:lnTo>
                    <a:pt x="144" y="6"/>
                  </a:lnTo>
                  <a:lnTo>
                    <a:pt x="160" y="12"/>
                  </a:lnTo>
                  <a:lnTo>
                    <a:pt x="174" y="22"/>
                  </a:lnTo>
                  <a:lnTo>
                    <a:pt x="184" y="34"/>
                  </a:lnTo>
                  <a:lnTo>
                    <a:pt x="190" y="46"/>
                  </a:lnTo>
                  <a:lnTo>
                    <a:pt x="194" y="62"/>
                  </a:lnTo>
                  <a:lnTo>
                    <a:pt x="196" y="80"/>
                  </a:lnTo>
                  <a:close/>
                  <a:moveTo>
                    <a:pt x="140" y="126"/>
                  </a:moveTo>
                  <a:lnTo>
                    <a:pt x="132" y="126"/>
                  </a:lnTo>
                  <a:lnTo>
                    <a:pt x="110" y="126"/>
                  </a:lnTo>
                  <a:lnTo>
                    <a:pt x="96" y="128"/>
                  </a:lnTo>
                  <a:lnTo>
                    <a:pt x="84" y="130"/>
                  </a:lnTo>
                  <a:lnTo>
                    <a:pt x="74" y="134"/>
                  </a:lnTo>
                  <a:lnTo>
                    <a:pt x="66" y="140"/>
                  </a:lnTo>
                  <a:lnTo>
                    <a:pt x="60" y="146"/>
                  </a:lnTo>
                  <a:lnTo>
                    <a:pt x="58" y="156"/>
                  </a:lnTo>
                  <a:lnTo>
                    <a:pt x="58" y="162"/>
                  </a:lnTo>
                  <a:lnTo>
                    <a:pt x="62" y="168"/>
                  </a:lnTo>
                  <a:lnTo>
                    <a:pt x="66" y="172"/>
                  </a:lnTo>
                  <a:lnTo>
                    <a:pt x="70" y="176"/>
                  </a:lnTo>
                  <a:lnTo>
                    <a:pt x="78" y="178"/>
                  </a:lnTo>
                  <a:lnTo>
                    <a:pt x="84" y="180"/>
                  </a:lnTo>
                  <a:lnTo>
                    <a:pt x="100" y="178"/>
                  </a:lnTo>
                  <a:lnTo>
                    <a:pt x="114" y="174"/>
                  </a:lnTo>
                  <a:lnTo>
                    <a:pt x="122" y="170"/>
                  </a:lnTo>
                  <a:lnTo>
                    <a:pt x="128" y="164"/>
                  </a:lnTo>
                  <a:lnTo>
                    <a:pt x="134" y="158"/>
                  </a:lnTo>
                  <a:lnTo>
                    <a:pt x="138" y="152"/>
                  </a:lnTo>
                  <a:lnTo>
                    <a:pt x="140" y="144"/>
                  </a:lnTo>
                  <a:lnTo>
                    <a:pt x="140" y="134"/>
                  </a:lnTo>
                  <a:lnTo>
                    <a:pt x="140" y="126"/>
                  </a:lnTo>
                  <a:close/>
                </a:path>
              </a:pathLst>
            </a:custGeom>
            <a:solidFill>
              <a:schemeClr val="bg1"/>
            </a:solidFill>
            <a:ln w="9525">
              <a:noFill/>
              <a:round/>
              <a:headEnd/>
              <a:tailEnd/>
            </a:ln>
          </p:spPr>
          <p:txBody>
            <a:bodyPr/>
            <a:lstStyle/>
            <a:p>
              <a:endParaRPr lang="en-US" dirty="0"/>
            </a:p>
          </p:txBody>
        </p:sp>
        <p:sp>
          <p:nvSpPr>
            <p:cNvPr id="37" name="Freeform 19"/>
            <p:cNvSpPr>
              <a:spLocks noChangeAspect="1" noEditPoints="1"/>
            </p:cNvSpPr>
            <p:nvPr/>
          </p:nvSpPr>
          <p:spPr bwMode="black">
            <a:xfrm>
              <a:off x="4402" y="3735"/>
              <a:ext cx="58" cy="56"/>
            </a:xfrm>
            <a:custGeom>
              <a:avLst/>
              <a:gdLst>
                <a:gd name="T0" fmla="*/ 6 w 58"/>
                <a:gd name="T1" fmla="*/ 28 h 56"/>
                <a:gd name="T2" fmla="*/ 14 w 58"/>
                <a:gd name="T3" fmla="*/ 12 h 56"/>
                <a:gd name="T4" fmla="*/ 30 w 58"/>
                <a:gd name="T5" fmla="*/ 4 h 56"/>
                <a:gd name="T6" fmla="*/ 38 w 58"/>
                <a:gd name="T7" fmla="*/ 6 h 56"/>
                <a:gd name="T8" fmla="*/ 52 w 58"/>
                <a:gd name="T9" fmla="*/ 18 h 56"/>
                <a:gd name="T10" fmla="*/ 54 w 58"/>
                <a:gd name="T11" fmla="*/ 28 h 56"/>
                <a:gd name="T12" fmla="*/ 46 w 58"/>
                <a:gd name="T13" fmla="*/ 46 h 56"/>
                <a:gd name="T14" fmla="*/ 30 w 58"/>
                <a:gd name="T15" fmla="*/ 52 h 56"/>
                <a:gd name="T16" fmla="*/ 20 w 58"/>
                <a:gd name="T17" fmla="*/ 50 h 56"/>
                <a:gd name="T18" fmla="*/ 8 w 58"/>
                <a:gd name="T19" fmla="*/ 38 h 56"/>
                <a:gd name="T20" fmla="*/ 6 w 58"/>
                <a:gd name="T21" fmla="*/ 28 h 56"/>
                <a:gd name="T22" fmla="*/ 30 w 58"/>
                <a:gd name="T23" fmla="*/ 56 h 56"/>
                <a:gd name="T24" fmla="*/ 50 w 58"/>
                <a:gd name="T25" fmla="*/ 48 h 56"/>
                <a:gd name="T26" fmla="*/ 58 w 58"/>
                <a:gd name="T27" fmla="*/ 34 h 56"/>
                <a:gd name="T28" fmla="*/ 58 w 58"/>
                <a:gd name="T29" fmla="*/ 28 h 56"/>
                <a:gd name="T30" fmla="*/ 56 w 58"/>
                <a:gd name="T31" fmla="*/ 16 h 56"/>
                <a:gd name="T32" fmla="*/ 42 w 58"/>
                <a:gd name="T33" fmla="*/ 2 h 56"/>
                <a:gd name="T34" fmla="*/ 30 w 58"/>
                <a:gd name="T35" fmla="*/ 0 h 56"/>
                <a:gd name="T36" fmla="*/ 10 w 58"/>
                <a:gd name="T37" fmla="*/ 8 h 56"/>
                <a:gd name="T38" fmla="*/ 2 w 58"/>
                <a:gd name="T39" fmla="*/ 22 h 56"/>
                <a:gd name="T40" fmla="*/ 0 w 58"/>
                <a:gd name="T41" fmla="*/ 28 h 56"/>
                <a:gd name="T42" fmla="*/ 4 w 58"/>
                <a:gd name="T43" fmla="*/ 40 h 56"/>
                <a:gd name="T44" fmla="*/ 18 w 58"/>
                <a:gd name="T45" fmla="*/ 54 h 56"/>
                <a:gd name="T46" fmla="*/ 30 w 58"/>
                <a:gd name="T47" fmla="*/ 56 h 56"/>
                <a:gd name="T48" fmla="*/ 30 w 58"/>
                <a:gd name="T49" fmla="*/ 30 h 56"/>
                <a:gd name="T50" fmla="*/ 44 w 58"/>
                <a:gd name="T51" fmla="*/ 44 h 56"/>
                <a:gd name="T52" fmla="*/ 34 w 58"/>
                <a:gd name="T53" fmla="*/ 30 h 56"/>
                <a:gd name="T54" fmla="*/ 42 w 58"/>
                <a:gd name="T55" fmla="*/ 24 h 56"/>
                <a:gd name="T56" fmla="*/ 44 w 58"/>
                <a:gd name="T57" fmla="*/ 22 h 56"/>
                <a:gd name="T58" fmla="*/ 40 w 58"/>
                <a:gd name="T59" fmla="*/ 14 h 56"/>
                <a:gd name="T60" fmla="*/ 32 w 58"/>
                <a:gd name="T61" fmla="*/ 12 h 56"/>
                <a:gd name="T62" fmla="*/ 18 w 58"/>
                <a:gd name="T63" fmla="*/ 44 h 56"/>
                <a:gd name="T64" fmla="*/ 24 w 58"/>
                <a:gd name="T65" fmla="*/ 30 h 56"/>
                <a:gd name="T66" fmla="*/ 24 w 58"/>
                <a:gd name="T67" fmla="*/ 16 h 56"/>
                <a:gd name="T68" fmla="*/ 30 w 58"/>
                <a:gd name="T69" fmla="*/ 16 h 56"/>
                <a:gd name="T70" fmla="*/ 38 w 58"/>
                <a:gd name="T71" fmla="*/ 18 h 56"/>
                <a:gd name="T72" fmla="*/ 38 w 58"/>
                <a:gd name="T73" fmla="*/ 20 h 56"/>
                <a:gd name="T74" fmla="*/ 36 w 58"/>
                <a:gd name="T75" fmla="*/ 26 h 56"/>
                <a:gd name="T76" fmla="*/ 24 w 58"/>
                <a:gd name="T77" fmla="*/ 26 h 5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8"/>
                <a:gd name="T118" fmla="*/ 0 h 56"/>
                <a:gd name="T119" fmla="*/ 58 w 58"/>
                <a:gd name="T120" fmla="*/ 56 h 5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8" h="56">
                  <a:moveTo>
                    <a:pt x="6" y="28"/>
                  </a:moveTo>
                  <a:lnTo>
                    <a:pt x="6" y="28"/>
                  </a:lnTo>
                  <a:lnTo>
                    <a:pt x="8" y="18"/>
                  </a:lnTo>
                  <a:lnTo>
                    <a:pt x="14" y="12"/>
                  </a:lnTo>
                  <a:lnTo>
                    <a:pt x="20" y="6"/>
                  </a:lnTo>
                  <a:lnTo>
                    <a:pt x="30" y="4"/>
                  </a:lnTo>
                  <a:lnTo>
                    <a:pt x="38" y="6"/>
                  </a:lnTo>
                  <a:lnTo>
                    <a:pt x="46" y="12"/>
                  </a:lnTo>
                  <a:lnTo>
                    <a:pt x="52" y="18"/>
                  </a:lnTo>
                  <a:lnTo>
                    <a:pt x="54" y="28"/>
                  </a:lnTo>
                  <a:lnTo>
                    <a:pt x="52" y="38"/>
                  </a:lnTo>
                  <a:lnTo>
                    <a:pt x="46" y="46"/>
                  </a:lnTo>
                  <a:lnTo>
                    <a:pt x="38" y="50"/>
                  </a:lnTo>
                  <a:lnTo>
                    <a:pt x="30" y="52"/>
                  </a:lnTo>
                  <a:lnTo>
                    <a:pt x="20" y="50"/>
                  </a:lnTo>
                  <a:lnTo>
                    <a:pt x="14" y="46"/>
                  </a:lnTo>
                  <a:lnTo>
                    <a:pt x="8" y="38"/>
                  </a:lnTo>
                  <a:lnTo>
                    <a:pt x="6" y="28"/>
                  </a:lnTo>
                  <a:close/>
                  <a:moveTo>
                    <a:pt x="30" y="56"/>
                  </a:moveTo>
                  <a:lnTo>
                    <a:pt x="30" y="56"/>
                  </a:lnTo>
                  <a:lnTo>
                    <a:pt x="42" y="54"/>
                  </a:lnTo>
                  <a:lnTo>
                    <a:pt x="50" y="48"/>
                  </a:lnTo>
                  <a:lnTo>
                    <a:pt x="56" y="40"/>
                  </a:lnTo>
                  <a:lnTo>
                    <a:pt x="58" y="34"/>
                  </a:lnTo>
                  <a:lnTo>
                    <a:pt x="58" y="28"/>
                  </a:lnTo>
                  <a:lnTo>
                    <a:pt x="58" y="22"/>
                  </a:lnTo>
                  <a:lnTo>
                    <a:pt x="56" y="16"/>
                  </a:lnTo>
                  <a:lnTo>
                    <a:pt x="50" y="8"/>
                  </a:lnTo>
                  <a:lnTo>
                    <a:pt x="42" y="2"/>
                  </a:lnTo>
                  <a:lnTo>
                    <a:pt x="30" y="0"/>
                  </a:lnTo>
                  <a:lnTo>
                    <a:pt x="18" y="2"/>
                  </a:lnTo>
                  <a:lnTo>
                    <a:pt x="10" y="8"/>
                  </a:lnTo>
                  <a:lnTo>
                    <a:pt x="4" y="16"/>
                  </a:lnTo>
                  <a:lnTo>
                    <a:pt x="2" y="22"/>
                  </a:lnTo>
                  <a:lnTo>
                    <a:pt x="0" y="28"/>
                  </a:lnTo>
                  <a:lnTo>
                    <a:pt x="2" y="34"/>
                  </a:lnTo>
                  <a:lnTo>
                    <a:pt x="4" y="40"/>
                  </a:lnTo>
                  <a:lnTo>
                    <a:pt x="10" y="48"/>
                  </a:lnTo>
                  <a:lnTo>
                    <a:pt x="18" y="54"/>
                  </a:lnTo>
                  <a:lnTo>
                    <a:pt x="30" y="56"/>
                  </a:lnTo>
                  <a:close/>
                  <a:moveTo>
                    <a:pt x="24" y="30"/>
                  </a:moveTo>
                  <a:lnTo>
                    <a:pt x="30" y="30"/>
                  </a:lnTo>
                  <a:lnTo>
                    <a:pt x="38" y="44"/>
                  </a:lnTo>
                  <a:lnTo>
                    <a:pt x="44" y="44"/>
                  </a:lnTo>
                  <a:lnTo>
                    <a:pt x="34" y="30"/>
                  </a:lnTo>
                  <a:lnTo>
                    <a:pt x="40" y="28"/>
                  </a:lnTo>
                  <a:lnTo>
                    <a:pt x="42" y="24"/>
                  </a:lnTo>
                  <a:lnTo>
                    <a:pt x="44" y="22"/>
                  </a:lnTo>
                  <a:lnTo>
                    <a:pt x="42" y="16"/>
                  </a:lnTo>
                  <a:lnTo>
                    <a:pt x="40" y="14"/>
                  </a:lnTo>
                  <a:lnTo>
                    <a:pt x="36" y="12"/>
                  </a:lnTo>
                  <a:lnTo>
                    <a:pt x="32" y="12"/>
                  </a:lnTo>
                  <a:lnTo>
                    <a:pt x="18" y="12"/>
                  </a:lnTo>
                  <a:lnTo>
                    <a:pt x="18" y="44"/>
                  </a:lnTo>
                  <a:lnTo>
                    <a:pt x="24" y="44"/>
                  </a:lnTo>
                  <a:lnTo>
                    <a:pt x="24" y="30"/>
                  </a:lnTo>
                  <a:close/>
                  <a:moveTo>
                    <a:pt x="24" y="26"/>
                  </a:moveTo>
                  <a:lnTo>
                    <a:pt x="24" y="16"/>
                  </a:lnTo>
                  <a:lnTo>
                    <a:pt x="30" y="16"/>
                  </a:lnTo>
                  <a:lnTo>
                    <a:pt x="36" y="16"/>
                  </a:lnTo>
                  <a:lnTo>
                    <a:pt x="38" y="18"/>
                  </a:lnTo>
                  <a:lnTo>
                    <a:pt x="38" y="20"/>
                  </a:lnTo>
                  <a:lnTo>
                    <a:pt x="38" y="24"/>
                  </a:lnTo>
                  <a:lnTo>
                    <a:pt x="36" y="26"/>
                  </a:lnTo>
                  <a:lnTo>
                    <a:pt x="30" y="26"/>
                  </a:lnTo>
                  <a:lnTo>
                    <a:pt x="24" y="26"/>
                  </a:lnTo>
                  <a:close/>
                </a:path>
              </a:pathLst>
            </a:custGeom>
            <a:solidFill>
              <a:schemeClr val="bg1"/>
            </a:solidFill>
            <a:ln w="9525">
              <a:noFill/>
              <a:round/>
              <a:headEnd/>
              <a:tailEnd/>
            </a:ln>
          </p:spPr>
          <p:txBody>
            <a:bodyPr/>
            <a:lstStyle/>
            <a:p>
              <a:endParaRPr lang="en-US" dirty="0"/>
            </a:p>
          </p:txBody>
        </p:sp>
      </p:grpSp>
      <p:sp>
        <p:nvSpPr>
          <p:cNvPr id="38" name="Rectangle 223"/>
          <p:cNvSpPr>
            <a:spLocks noGrp="1" noChangeArrowheads="1"/>
          </p:cNvSpPr>
          <p:nvPr>
            <p:ph type="subTitle" idx="1" hasCustomPrompt="1"/>
          </p:nvPr>
        </p:nvSpPr>
        <p:spPr bwMode="black">
          <a:xfrm>
            <a:off x="506413" y="3468688"/>
            <a:ext cx="8135937" cy="2203450"/>
          </a:xfrm>
          <a:noFill/>
          <a:ln w="9525">
            <a:noFill/>
            <a:miter lim="800000"/>
            <a:headEnd/>
            <a:tailEnd/>
          </a:ln>
        </p:spPr>
        <p:txBody>
          <a:bodyPr rIns="0"/>
          <a:lstStyle>
            <a:lvl1pPr marL="347663" marR="0" indent="-347663" algn="l" defTabSz="914400" rtl="0" eaLnBrk="1" fontAlgn="base" latinLnBrk="0" hangingPunct="1">
              <a:lnSpc>
                <a:spcPct val="90000"/>
              </a:lnSpc>
              <a:spcBef>
                <a:spcPct val="30000"/>
              </a:spcBef>
              <a:spcAft>
                <a:spcPct val="10000"/>
              </a:spcAft>
              <a:buClr>
                <a:srgbClr val="00529B"/>
              </a:buClr>
              <a:buSzTx/>
              <a:buFont typeface="Times" pitchFamily="18" charset="0"/>
              <a:buNone/>
              <a:tabLst/>
              <a:defRPr lang="en-US" sz="2600" b="1" kern="1200">
                <a:solidFill>
                  <a:schemeClr val="bg1"/>
                </a:solidFill>
                <a:latin typeface="Arial" charset="0"/>
                <a:ea typeface="Arial Unicode MS" pitchFamily="34" charset="-128"/>
                <a:cs typeface="Arial Unicode MS" pitchFamily="34" charset="-128"/>
              </a:defRPr>
            </a:lvl1pPr>
          </a:lstStyle>
          <a:p>
            <a:r>
              <a:rPr lang="en-US" dirty="0" smtClean="0"/>
              <a:t>Divider Page Subtitle</a:t>
            </a:r>
          </a:p>
        </p:txBody>
      </p:sp>
      <p:sp>
        <p:nvSpPr>
          <p:cNvPr id="39" name="Rectangle 122"/>
          <p:cNvSpPr>
            <a:spLocks noGrp="1" noChangeArrowheads="1"/>
          </p:cNvSpPr>
          <p:nvPr>
            <p:ph type="ctrTitle" hasCustomPrompt="1"/>
          </p:nvPr>
        </p:nvSpPr>
        <p:spPr bwMode="black">
          <a:xfrm>
            <a:off x="506628" y="420688"/>
            <a:ext cx="8135722" cy="2352675"/>
          </a:xfrm>
          <a:ln/>
        </p:spPr>
        <p:txBody>
          <a:bodyPr tIns="45720" bIns="45720" anchor="b"/>
          <a:lstStyle>
            <a:lvl1pPr eaLnBrk="1" hangingPunct="1">
              <a:lnSpc>
                <a:spcPct val="100000"/>
              </a:lnSpc>
              <a:spcBef>
                <a:spcPct val="0"/>
              </a:spcBef>
              <a:spcAft>
                <a:spcPct val="0"/>
              </a:spcAft>
              <a:defRPr sz="3800">
                <a:solidFill>
                  <a:schemeClr val="bg1"/>
                </a:solidFill>
              </a:defRPr>
            </a:lvl1pPr>
          </a:lstStyle>
          <a:p>
            <a:pPr eaLnBrk="1" hangingPunct="1">
              <a:lnSpc>
                <a:spcPct val="100000"/>
              </a:lnSpc>
              <a:spcBef>
                <a:spcPct val="0"/>
              </a:spcBef>
              <a:spcAft>
                <a:spcPct val="0"/>
              </a:spcAft>
            </a:pPr>
            <a:r>
              <a:rPr lang="en-US" sz="3800" b="1" dirty="0" smtClean="0">
                <a:solidFill>
                  <a:schemeClr val="bg1"/>
                </a:solidFill>
              </a:rPr>
              <a:t>Divider Page Title </a:t>
            </a:r>
            <a:endParaRPr lang="en-US" sz="3800" b="1" dirty="0">
              <a:solidFill>
                <a:schemeClr val="bg1"/>
              </a:solidFill>
            </a:endParaRPr>
          </a:p>
        </p:txBody>
      </p:sp>
      <p:sp>
        <p:nvSpPr>
          <p:cNvPr id="16" name="Rectangle 5"/>
          <p:cNvSpPr>
            <a:spLocks noGrp="1" noChangeArrowheads="1"/>
          </p:cNvSpPr>
          <p:nvPr>
            <p:ph type="ftr" sz="quarter" idx="3"/>
          </p:nvPr>
        </p:nvSpPr>
        <p:spPr bwMode="black">
          <a:xfrm>
            <a:off x="4343400" y="6388870"/>
            <a:ext cx="457200" cy="228600"/>
          </a:xfrm>
          <a:prstGeom prst="rect">
            <a:avLst/>
          </a:prstGeom>
          <a:noFill/>
          <a:ln w="9525">
            <a:noFill/>
            <a:miter lim="800000"/>
            <a:headEnd/>
            <a:tailEnd/>
          </a:ln>
        </p:spPr>
        <p:txBody>
          <a:bodyPr vert="horz" wrap="square" lIns="91440" tIns="45720" rIns="91440" bIns="0" numCol="1" anchor="b" anchorCtr="0" compatLnSpc="1">
            <a:prstTxWarp prst="textNoShape">
              <a:avLst/>
            </a:prstTxWarp>
          </a:bodyPr>
          <a:lstStyle>
            <a:lvl1pPr algn="ctr" eaLnBrk="0" hangingPunct="0">
              <a:lnSpc>
                <a:spcPct val="100000"/>
              </a:lnSpc>
              <a:spcBef>
                <a:spcPct val="0"/>
              </a:spcBef>
              <a:spcAft>
                <a:spcPct val="0"/>
              </a:spcAft>
              <a:defRPr sz="800" b="0">
                <a:solidFill>
                  <a:schemeClr val="bg1"/>
                </a:solidFill>
                <a:ea typeface="+mn-ea"/>
                <a:cs typeface="+mn-cs"/>
              </a:defRPr>
            </a:lvl1pPr>
          </a:lstStyle>
          <a:p>
            <a:pPr>
              <a:defRPr/>
            </a:pPr>
            <a:r>
              <a:rPr lang="en-US" smtClean="0"/>
              <a:t> </a:t>
            </a:r>
            <a:fld id="{E1E29525-C903-49F9-BB30-68358B75B689}" type="slidenum">
              <a:rPr lang="en-US" smtClean="0"/>
              <a:pPr>
                <a:defRPr/>
              </a:pPr>
              <a:t>‹#›</a:t>
            </a:fld>
            <a:endParaRPr lang="en-US" dirty="0"/>
          </a:p>
        </p:txBody>
      </p:sp>
      <p:sp>
        <p:nvSpPr>
          <p:cNvPr id="17" name="Rectangle 288"/>
          <p:cNvSpPr>
            <a:spLocks noChangeArrowheads="1"/>
          </p:cNvSpPr>
          <p:nvPr userDrawn="1"/>
        </p:nvSpPr>
        <p:spPr bwMode="gray">
          <a:xfrm>
            <a:off x="506412" y="6328581"/>
            <a:ext cx="2833679" cy="300595"/>
          </a:xfrm>
          <a:prstGeom prst="rect">
            <a:avLst/>
          </a:prstGeom>
          <a:noFill/>
          <a:ln w="12700">
            <a:noFill/>
            <a:miter lim="800000"/>
            <a:headEnd type="none" w="sm" len="sm"/>
            <a:tailEnd type="none" w="sm" len="sm"/>
          </a:ln>
          <a:effectLst/>
        </p:spPr>
        <p:txBody>
          <a:bodyPr wrap="square" lIns="0" tIns="0" rIns="0" bIns="0" anchor="b">
            <a:spAutoFit/>
          </a:bodyPr>
          <a:lstStyle/>
          <a:p>
            <a:pPr algn="l" rtl="0" fontAlgn="base">
              <a:spcBef>
                <a:spcPts val="0"/>
              </a:spcBef>
              <a:spcAft>
                <a:spcPts val="600"/>
              </a:spcAft>
            </a:pPr>
            <a:r>
              <a:rPr lang="en-US" sz="800" b="0" kern="1200" dirty="0" smtClean="0">
                <a:solidFill>
                  <a:schemeClr val="bg1"/>
                </a:solidFill>
                <a:latin typeface="Arial" charset="0"/>
                <a:ea typeface="Arial Unicode MS" pitchFamily="34" charset="-128"/>
                <a:cs typeface="Arial Unicode MS" pitchFamily="34" charset="-128"/>
              </a:rPr>
              <a:t>CONFIDENTIAL AND PROPRIETARY</a:t>
            </a:r>
          </a:p>
          <a:p>
            <a:pPr algn="l" rtl="0" fontAlgn="base">
              <a:spcBef>
                <a:spcPts val="0"/>
              </a:spcBef>
              <a:spcAft>
                <a:spcPts val="0"/>
              </a:spcAft>
            </a:pPr>
            <a:r>
              <a:rPr lang="en-US" sz="800" b="0" kern="1200" dirty="0" smtClean="0">
                <a:solidFill>
                  <a:schemeClr val="bg1"/>
                </a:solidFill>
                <a:latin typeface="Arial" charset="0"/>
                <a:ea typeface="Arial Unicode MS" pitchFamily="34" charset="-128"/>
                <a:cs typeface="Arial Unicode MS" pitchFamily="34" charset="-128"/>
              </a:rPr>
              <a:t>© 2014 Gartner, Inc. and/or its affiliates. All rights reserved.</a:t>
            </a:r>
          </a:p>
        </p:txBody>
      </p:sp>
    </p:spTree>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15" name="Rectangle 52"/>
          <p:cNvSpPr>
            <a:spLocks noGrp="1" noChangeArrowheads="1"/>
          </p:cNvSpPr>
          <p:nvPr>
            <p:ph type="body" idx="1"/>
          </p:nvPr>
        </p:nvSpPr>
        <p:spPr bwMode="gray">
          <a:xfrm>
            <a:off x="506412" y="1362075"/>
            <a:ext cx="8135937" cy="4419600"/>
          </a:xfrm>
          <a:prstGeom prst="rect">
            <a:avLst/>
          </a:prstGeom>
          <a:noFill/>
          <a:ln w="9525" algn="ctr">
            <a:noFill/>
            <a:miter lim="800000"/>
            <a:headEnd/>
            <a:tailEnd/>
          </a:ln>
        </p:spPr>
        <p:txBody>
          <a:bodyPr vert="horz" wrap="square" lIns="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6" name="Rectangle 53"/>
          <p:cNvSpPr>
            <a:spLocks noGrp="1" noChangeArrowheads="1"/>
          </p:cNvSpPr>
          <p:nvPr>
            <p:ph type="title"/>
          </p:nvPr>
        </p:nvSpPr>
        <p:spPr bwMode="auto">
          <a:xfrm>
            <a:off x="506413" y="190500"/>
            <a:ext cx="8134350" cy="885825"/>
          </a:xfrm>
          <a:prstGeom prst="rect">
            <a:avLst/>
          </a:prstGeom>
          <a:noFill/>
          <a:ln w="9525" algn="ctr">
            <a:noFill/>
            <a:miter lim="800000"/>
            <a:headEnd/>
            <a:tailEnd/>
          </a:ln>
        </p:spPr>
        <p:txBody>
          <a:bodyPr vert="horz" wrap="square" lIns="0" tIns="91440" rIns="91440" bIns="91440" numCol="1" anchor="b" anchorCtr="0" compatLnSpc="1">
            <a:prstTxWarp prst="textNoShape">
              <a:avLst/>
            </a:prstTxWarp>
          </a:bodyPr>
          <a:lstStyle/>
          <a:p>
            <a:pPr lvl="0"/>
            <a:r>
              <a:rPr lang="en-US" smtClean="0"/>
              <a:t>Click to edit Master title style</a:t>
            </a:r>
            <a:endParaRPr lang="en-US" dirty="0" smtClean="0"/>
          </a:p>
        </p:txBody>
      </p:sp>
      <p:grpSp>
        <p:nvGrpSpPr>
          <p:cNvPr id="17" name="Group 95"/>
          <p:cNvGrpSpPr>
            <a:grpSpLocks noChangeAspect="1"/>
          </p:cNvGrpSpPr>
          <p:nvPr/>
        </p:nvGrpSpPr>
        <p:grpSpPr bwMode="auto">
          <a:xfrm>
            <a:off x="7493000" y="6369050"/>
            <a:ext cx="1143000" cy="257175"/>
            <a:chOff x="3020" y="3469"/>
            <a:chExt cx="1440" cy="326"/>
          </a:xfrm>
        </p:grpSpPr>
        <p:sp>
          <p:nvSpPr>
            <p:cNvPr id="18" name="Freeform 96"/>
            <p:cNvSpPr>
              <a:spLocks noChangeAspect="1"/>
            </p:cNvSpPr>
            <p:nvPr userDrawn="1"/>
          </p:nvSpPr>
          <p:spPr bwMode="gray">
            <a:xfrm>
              <a:off x="4322" y="3576"/>
              <a:ext cx="132" cy="211"/>
            </a:xfrm>
            <a:custGeom>
              <a:avLst/>
              <a:gdLst/>
              <a:ahLst/>
              <a:cxnLst>
                <a:cxn ang="0">
                  <a:pos x="132" y="0"/>
                </a:cxn>
                <a:cxn ang="0">
                  <a:pos x="128" y="50"/>
                </a:cxn>
                <a:cxn ang="0">
                  <a:pos x="106" y="50"/>
                </a:cxn>
                <a:cxn ang="0">
                  <a:pos x="106" y="50"/>
                </a:cxn>
                <a:cxn ang="0">
                  <a:pos x="96" y="50"/>
                </a:cxn>
                <a:cxn ang="0">
                  <a:pos x="86" y="54"/>
                </a:cxn>
                <a:cxn ang="0">
                  <a:pos x="78" y="60"/>
                </a:cxn>
                <a:cxn ang="0">
                  <a:pos x="70" y="66"/>
                </a:cxn>
                <a:cxn ang="0">
                  <a:pos x="64" y="74"/>
                </a:cxn>
                <a:cxn ang="0">
                  <a:pos x="60" y="82"/>
                </a:cxn>
                <a:cxn ang="0">
                  <a:pos x="58" y="92"/>
                </a:cxn>
                <a:cxn ang="0">
                  <a:pos x="58" y="100"/>
                </a:cxn>
                <a:cxn ang="0">
                  <a:pos x="58" y="212"/>
                </a:cxn>
                <a:cxn ang="0">
                  <a:pos x="0" y="212"/>
                </a:cxn>
                <a:cxn ang="0">
                  <a:pos x="0" y="0"/>
                </a:cxn>
                <a:cxn ang="0">
                  <a:pos x="54" y="0"/>
                </a:cxn>
                <a:cxn ang="0">
                  <a:pos x="56" y="26"/>
                </a:cxn>
                <a:cxn ang="0">
                  <a:pos x="56" y="26"/>
                </a:cxn>
                <a:cxn ang="0">
                  <a:pos x="66" y="14"/>
                </a:cxn>
                <a:cxn ang="0">
                  <a:pos x="78" y="6"/>
                </a:cxn>
                <a:cxn ang="0">
                  <a:pos x="94" y="2"/>
                </a:cxn>
                <a:cxn ang="0">
                  <a:pos x="112" y="0"/>
                </a:cxn>
                <a:cxn ang="0">
                  <a:pos x="132" y="0"/>
                </a:cxn>
              </a:cxnLst>
              <a:rect l="0" t="0" r="r" b="b"/>
              <a:pathLst>
                <a:path w="132" h="212">
                  <a:moveTo>
                    <a:pt x="132" y="0"/>
                  </a:moveTo>
                  <a:lnTo>
                    <a:pt x="128" y="50"/>
                  </a:lnTo>
                  <a:lnTo>
                    <a:pt x="106" y="50"/>
                  </a:lnTo>
                  <a:lnTo>
                    <a:pt x="106" y="50"/>
                  </a:lnTo>
                  <a:lnTo>
                    <a:pt x="96" y="50"/>
                  </a:lnTo>
                  <a:lnTo>
                    <a:pt x="86" y="54"/>
                  </a:lnTo>
                  <a:lnTo>
                    <a:pt x="78" y="60"/>
                  </a:lnTo>
                  <a:lnTo>
                    <a:pt x="70" y="66"/>
                  </a:lnTo>
                  <a:lnTo>
                    <a:pt x="64" y="74"/>
                  </a:lnTo>
                  <a:lnTo>
                    <a:pt x="60" y="82"/>
                  </a:lnTo>
                  <a:lnTo>
                    <a:pt x="58" y="92"/>
                  </a:lnTo>
                  <a:lnTo>
                    <a:pt x="58" y="100"/>
                  </a:lnTo>
                  <a:lnTo>
                    <a:pt x="58" y="212"/>
                  </a:lnTo>
                  <a:lnTo>
                    <a:pt x="0" y="212"/>
                  </a:lnTo>
                  <a:lnTo>
                    <a:pt x="0" y="0"/>
                  </a:lnTo>
                  <a:lnTo>
                    <a:pt x="54" y="0"/>
                  </a:lnTo>
                  <a:lnTo>
                    <a:pt x="56" y="26"/>
                  </a:lnTo>
                  <a:lnTo>
                    <a:pt x="56" y="26"/>
                  </a:lnTo>
                  <a:lnTo>
                    <a:pt x="66" y="14"/>
                  </a:lnTo>
                  <a:lnTo>
                    <a:pt x="78" y="6"/>
                  </a:lnTo>
                  <a:lnTo>
                    <a:pt x="94" y="2"/>
                  </a:lnTo>
                  <a:lnTo>
                    <a:pt x="112" y="0"/>
                  </a:lnTo>
                  <a:lnTo>
                    <a:pt x="132" y="0"/>
                  </a:lnTo>
                  <a:close/>
                </a:path>
              </a:pathLst>
            </a:custGeom>
            <a:solidFill>
              <a:srgbClr val="0065A4"/>
            </a:solidFill>
            <a:ln w="9525">
              <a:noFill/>
              <a:round/>
              <a:headEnd/>
              <a:tailEnd/>
            </a:ln>
          </p:spPr>
          <p:txBody>
            <a:bodyPr/>
            <a:lstStyle/>
            <a:p>
              <a:pPr>
                <a:defRPr/>
              </a:pPr>
              <a:endParaRPr lang="en-US" dirty="0">
                <a:ea typeface="+mn-ea"/>
                <a:cs typeface="+mn-cs"/>
              </a:endParaRPr>
            </a:p>
          </p:txBody>
        </p:sp>
        <p:sp>
          <p:nvSpPr>
            <p:cNvPr id="19" name="Freeform 97"/>
            <p:cNvSpPr>
              <a:spLocks noChangeAspect="1"/>
            </p:cNvSpPr>
            <p:nvPr userDrawn="1"/>
          </p:nvSpPr>
          <p:spPr bwMode="gray">
            <a:xfrm>
              <a:off x="3860" y="3570"/>
              <a:ext cx="194" cy="217"/>
            </a:xfrm>
            <a:custGeom>
              <a:avLst/>
              <a:gdLst/>
              <a:ahLst/>
              <a:cxnLst>
                <a:cxn ang="0">
                  <a:pos x="194" y="218"/>
                </a:cxn>
                <a:cxn ang="0">
                  <a:pos x="136" y="218"/>
                </a:cxn>
                <a:cxn ang="0">
                  <a:pos x="136" y="106"/>
                </a:cxn>
                <a:cxn ang="0">
                  <a:pos x="136" y="106"/>
                </a:cxn>
                <a:cxn ang="0">
                  <a:pos x="136" y="88"/>
                </a:cxn>
                <a:cxn ang="0">
                  <a:pos x="134" y="78"/>
                </a:cxn>
                <a:cxn ang="0">
                  <a:pos x="132" y="70"/>
                </a:cxn>
                <a:cxn ang="0">
                  <a:pos x="128" y="64"/>
                </a:cxn>
                <a:cxn ang="0">
                  <a:pos x="122" y="58"/>
                </a:cxn>
                <a:cxn ang="0">
                  <a:pos x="112" y="54"/>
                </a:cxn>
                <a:cxn ang="0">
                  <a:pos x="102" y="52"/>
                </a:cxn>
                <a:cxn ang="0">
                  <a:pos x="102" y="52"/>
                </a:cxn>
                <a:cxn ang="0">
                  <a:pos x="90" y="54"/>
                </a:cxn>
                <a:cxn ang="0">
                  <a:pos x="82" y="56"/>
                </a:cxn>
                <a:cxn ang="0">
                  <a:pos x="74" y="62"/>
                </a:cxn>
                <a:cxn ang="0">
                  <a:pos x="68" y="68"/>
                </a:cxn>
                <a:cxn ang="0">
                  <a:pos x="62" y="76"/>
                </a:cxn>
                <a:cxn ang="0">
                  <a:pos x="60" y="84"/>
                </a:cxn>
                <a:cxn ang="0">
                  <a:pos x="58" y="92"/>
                </a:cxn>
                <a:cxn ang="0">
                  <a:pos x="58" y="102"/>
                </a:cxn>
                <a:cxn ang="0">
                  <a:pos x="58" y="218"/>
                </a:cxn>
                <a:cxn ang="0">
                  <a:pos x="0" y="218"/>
                </a:cxn>
                <a:cxn ang="0">
                  <a:pos x="0" y="6"/>
                </a:cxn>
                <a:cxn ang="0">
                  <a:pos x="52" y="6"/>
                </a:cxn>
                <a:cxn ang="0">
                  <a:pos x="54" y="32"/>
                </a:cxn>
                <a:cxn ang="0">
                  <a:pos x="54" y="32"/>
                </a:cxn>
                <a:cxn ang="0">
                  <a:pos x="64" y="20"/>
                </a:cxn>
                <a:cxn ang="0">
                  <a:pos x="78" y="10"/>
                </a:cxn>
                <a:cxn ang="0">
                  <a:pos x="88" y="6"/>
                </a:cxn>
                <a:cxn ang="0">
                  <a:pos x="96" y="4"/>
                </a:cxn>
                <a:cxn ang="0">
                  <a:pos x="106" y="2"/>
                </a:cxn>
                <a:cxn ang="0">
                  <a:pos x="118" y="0"/>
                </a:cxn>
                <a:cxn ang="0">
                  <a:pos x="118" y="0"/>
                </a:cxn>
                <a:cxn ang="0">
                  <a:pos x="138" y="2"/>
                </a:cxn>
                <a:cxn ang="0">
                  <a:pos x="154" y="8"/>
                </a:cxn>
                <a:cxn ang="0">
                  <a:pos x="168" y="16"/>
                </a:cxn>
                <a:cxn ang="0">
                  <a:pos x="178" y="26"/>
                </a:cxn>
                <a:cxn ang="0">
                  <a:pos x="186" y="40"/>
                </a:cxn>
                <a:cxn ang="0">
                  <a:pos x="190" y="54"/>
                </a:cxn>
                <a:cxn ang="0">
                  <a:pos x="194" y="70"/>
                </a:cxn>
                <a:cxn ang="0">
                  <a:pos x="194" y="86"/>
                </a:cxn>
                <a:cxn ang="0">
                  <a:pos x="194" y="218"/>
                </a:cxn>
              </a:cxnLst>
              <a:rect l="0" t="0" r="r" b="b"/>
              <a:pathLst>
                <a:path w="194" h="218">
                  <a:moveTo>
                    <a:pt x="194" y="218"/>
                  </a:moveTo>
                  <a:lnTo>
                    <a:pt x="136" y="218"/>
                  </a:lnTo>
                  <a:lnTo>
                    <a:pt x="136" y="106"/>
                  </a:lnTo>
                  <a:lnTo>
                    <a:pt x="136" y="106"/>
                  </a:lnTo>
                  <a:lnTo>
                    <a:pt x="136" y="88"/>
                  </a:lnTo>
                  <a:lnTo>
                    <a:pt x="134" y="78"/>
                  </a:lnTo>
                  <a:lnTo>
                    <a:pt x="132" y="70"/>
                  </a:lnTo>
                  <a:lnTo>
                    <a:pt x="128" y="64"/>
                  </a:lnTo>
                  <a:lnTo>
                    <a:pt x="122" y="58"/>
                  </a:lnTo>
                  <a:lnTo>
                    <a:pt x="112" y="54"/>
                  </a:lnTo>
                  <a:lnTo>
                    <a:pt x="102" y="52"/>
                  </a:lnTo>
                  <a:lnTo>
                    <a:pt x="102" y="52"/>
                  </a:lnTo>
                  <a:lnTo>
                    <a:pt x="90" y="54"/>
                  </a:lnTo>
                  <a:lnTo>
                    <a:pt x="82" y="56"/>
                  </a:lnTo>
                  <a:lnTo>
                    <a:pt x="74" y="62"/>
                  </a:lnTo>
                  <a:lnTo>
                    <a:pt x="68" y="68"/>
                  </a:lnTo>
                  <a:lnTo>
                    <a:pt x="62" y="76"/>
                  </a:lnTo>
                  <a:lnTo>
                    <a:pt x="60" y="84"/>
                  </a:lnTo>
                  <a:lnTo>
                    <a:pt x="58" y="92"/>
                  </a:lnTo>
                  <a:lnTo>
                    <a:pt x="58" y="102"/>
                  </a:lnTo>
                  <a:lnTo>
                    <a:pt x="58" y="218"/>
                  </a:lnTo>
                  <a:lnTo>
                    <a:pt x="0" y="218"/>
                  </a:lnTo>
                  <a:lnTo>
                    <a:pt x="0" y="6"/>
                  </a:lnTo>
                  <a:lnTo>
                    <a:pt x="52" y="6"/>
                  </a:lnTo>
                  <a:lnTo>
                    <a:pt x="54" y="32"/>
                  </a:lnTo>
                  <a:lnTo>
                    <a:pt x="54" y="32"/>
                  </a:lnTo>
                  <a:lnTo>
                    <a:pt x="64" y="20"/>
                  </a:lnTo>
                  <a:lnTo>
                    <a:pt x="78" y="10"/>
                  </a:lnTo>
                  <a:lnTo>
                    <a:pt x="88" y="6"/>
                  </a:lnTo>
                  <a:lnTo>
                    <a:pt x="96" y="4"/>
                  </a:lnTo>
                  <a:lnTo>
                    <a:pt x="106" y="2"/>
                  </a:lnTo>
                  <a:lnTo>
                    <a:pt x="118" y="0"/>
                  </a:lnTo>
                  <a:lnTo>
                    <a:pt x="118" y="0"/>
                  </a:lnTo>
                  <a:lnTo>
                    <a:pt x="138" y="2"/>
                  </a:lnTo>
                  <a:lnTo>
                    <a:pt x="154" y="8"/>
                  </a:lnTo>
                  <a:lnTo>
                    <a:pt x="168" y="16"/>
                  </a:lnTo>
                  <a:lnTo>
                    <a:pt x="178" y="26"/>
                  </a:lnTo>
                  <a:lnTo>
                    <a:pt x="186" y="40"/>
                  </a:lnTo>
                  <a:lnTo>
                    <a:pt x="190" y="54"/>
                  </a:lnTo>
                  <a:lnTo>
                    <a:pt x="194" y="70"/>
                  </a:lnTo>
                  <a:lnTo>
                    <a:pt x="194" y="86"/>
                  </a:lnTo>
                  <a:lnTo>
                    <a:pt x="194" y="218"/>
                  </a:lnTo>
                  <a:close/>
                </a:path>
              </a:pathLst>
            </a:custGeom>
            <a:solidFill>
              <a:srgbClr val="0065A4"/>
            </a:solidFill>
            <a:ln w="9525">
              <a:noFill/>
              <a:round/>
              <a:headEnd/>
              <a:tailEnd/>
            </a:ln>
          </p:spPr>
          <p:txBody>
            <a:bodyPr/>
            <a:lstStyle/>
            <a:p>
              <a:pPr>
                <a:defRPr/>
              </a:pPr>
              <a:endParaRPr lang="en-US" dirty="0">
                <a:ea typeface="+mn-ea"/>
                <a:cs typeface="+mn-cs"/>
              </a:endParaRPr>
            </a:p>
          </p:txBody>
        </p:sp>
        <p:sp>
          <p:nvSpPr>
            <p:cNvPr id="20" name="Freeform 98"/>
            <p:cNvSpPr>
              <a:spLocks noChangeAspect="1"/>
            </p:cNvSpPr>
            <p:nvPr userDrawn="1"/>
          </p:nvSpPr>
          <p:spPr bwMode="gray">
            <a:xfrm>
              <a:off x="3720" y="3515"/>
              <a:ext cx="114" cy="276"/>
            </a:xfrm>
            <a:custGeom>
              <a:avLst/>
              <a:gdLst/>
              <a:ahLst/>
              <a:cxnLst>
                <a:cxn ang="0">
                  <a:pos x="114" y="224"/>
                </a:cxn>
                <a:cxn ang="0">
                  <a:pos x="110" y="272"/>
                </a:cxn>
                <a:cxn ang="0">
                  <a:pos x="110" y="272"/>
                </a:cxn>
                <a:cxn ang="0">
                  <a:pos x="90" y="276"/>
                </a:cxn>
                <a:cxn ang="0">
                  <a:pos x="70" y="276"/>
                </a:cxn>
                <a:cxn ang="0">
                  <a:pos x="70" y="276"/>
                </a:cxn>
                <a:cxn ang="0">
                  <a:pos x="50" y="276"/>
                </a:cxn>
                <a:cxn ang="0">
                  <a:pos x="36" y="272"/>
                </a:cxn>
                <a:cxn ang="0">
                  <a:pos x="24" y="266"/>
                </a:cxn>
                <a:cxn ang="0">
                  <a:pos x="14" y="258"/>
                </a:cxn>
                <a:cxn ang="0">
                  <a:pos x="8" y="248"/>
                </a:cxn>
                <a:cxn ang="0">
                  <a:pos x="2" y="234"/>
                </a:cxn>
                <a:cxn ang="0">
                  <a:pos x="0" y="220"/>
                </a:cxn>
                <a:cxn ang="0">
                  <a:pos x="0" y="202"/>
                </a:cxn>
                <a:cxn ang="0">
                  <a:pos x="0" y="0"/>
                </a:cxn>
                <a:cxn ang="0">
                  <a:pos x="58" y="0"/>
                </a:cxn>
                <a:cxn ang="0">
                  <a:pos x="58" y="60"/>
                </a:cxn>
                <a:cxn ang="0">
                  <a:pos x="114" y="60"/>
                </a:cxn>
                <a:cxn ang="0">
                  <a:pos x="110" y="110"/>
                </a:cxn>
                <a:cxn ang="0">
                  <a:pos x="58" y="110"/>
                </a:cxn>
                <a:cxn ang="0">
                  <a:pos x="58" y="198"/>
                </a:cxn>
                <a:cxn ang="0">
                  <a:pos x="58" y="198"/>
                </a:cxn>
                <a:cxn ang="0">
                  <a:pos x="58" y="210"/>
                </a:cxn>
                <a:cxn ang="0">
                  <a:pos x="62" y="220"/>
                </a:cxn>
                <a:cxn ang="0">
                  <a:pos x="66" y="224"/>
                </a:cxn>
                <a:cxn ang="0">
                  <a:pos x="70" y="226"/>
                </a:cxn>
                <a:cxn ang="0">
                  <a:pos x="84" y="228"/>
                </a:cxn>
                <a:cxn ang="0">
                  <a:pos x="84" y="228"/>
                </a:cxn>
                <a:cxn ang="0">
                  <a:pos x="98" y="228"/>
                </a:cxn>
                <a:cxn ang="0">
                  <a:pos x="114" y="224"/>
                </a:cxn>
                <a:cxn ang="0">
                  <a:pos x="114" y="224"/>
                </a:cxn>
              </a:cxnLst>
              <a:rect l="0" t="0" r="r" b="b"/>
              <a:pathLst>
                <a:path w="114" h="276">
                  <a:moveTo>
                    <a:pt x="114" y="224"/>
                  </a:moveTo>
                  <a:lnTo>
                    <a:pt x="110" y="272"/>
                  </a:lnTo>
                  <a:lnTo>
                    <a:pt x="110" y="272"/>
                  </a:lnTo>
                  <a:lnTo>
                    <a:pt x="90" y="276"/>
                  </a:lnTo>
                  <a:lnTo>
                    <a:pt x="70" y="276"/>
                  </a:lnTo>
                  <a:lnTo>
                    <a:pt x="70" y="276"/>
                  </a:lnTo>
                  <a:lnTo>
                    <a:pt x="50" y="276"/>
                  </a:lnTo>
                  <a:lnTo>
                    <a:pt x="36" y="272"/>
                  </a:lnTo>
                  <a:lnTo>
                    <a:pt x="24" y="266"/>
                  </a:lnTo>
                  <a:lnTo>
                    <a:pt x="14" y="258"/>
                  </a:lnTo>
                  <a:lnTo>
                    <a:pt x="8" y="248"/>
                  </a:lnTo>
                  <a:lnTo>
                    <a:pt x="2" y="234"/>
                  </a:lnTo>
                  <a:lnTo>
                    <a:pt x="0" y="220"/>
                  </a:lnTo>
                  <a:lnTo>
                    <a:pt x="0" y="202"/>
                  </a:lnTo>
                  <a:lnTo>
                    <a:pt x="0" y="0"/>
                  </a:lnTo>
                  <a:lnTo>
                    <a:pt x="58" y="0"/>
                  </a:lnTo>
                  <a:lnTo>
                    <a:pt x="58" y="60"/>
                  </a:lnTo>
                  <a:lnTo>
                    <a:pt x="114" y="60"/>
                  </a:lnTo>
                  <a:lnTo>
                    <a:pt x="110" y="110"/>
                  </a:lnTo>
                  <a:lnTo>
                    <a:pt x="58" y="110"/>
                  </a:lnTo>
                  <a:lnTo>
                    <a:pt x="58" y="198"/>
                  </a:lnTo>
                  <a:lnTo>
                    <a:pt x="58" y="198"/>
                  </a:lnTo>
                  <a:lnTo>
                    <a:pt x="58" y="210"/>
                  </a:lnTo>
                  <a:lnTo>
                    <a:pt x="62" y="220"/>
                  </a:lnTo>
                  <a:lnTo>
                    <a:pt x="66" y="224"/>
                  </a:lnTo>
                  <a:lnTo>
                    <a:pt x="70" y="226"/>
                  </a:lnTo>
                  <a:lnTo>
                    <a:pt x="84" y="228"/>
                  </a:lnTo>
                  <a:lnTo>
                    <a:pt x="84" y="228"/>
                  </a:lnTo>
                  <a:lnTo>
                    <a:pt x="98" y="228"/>
                  </a:lnTo>
                  <a:lnTo>
                    <a:pt x="114" y="224"/>
                  </a:lnTo>
                  <a:lnTo>
                    <a:pt x="114" y="224"/>
                  </a:lnTo>
                  <a:close/>
                </a:path>
              </a:pathLst>
            </a:custGeom>
            <a:solidFill>
              <a:srgbClr val="0065A4"/>
            </a:solidFill>
            <a:ln w="9525">
              <a:noFill/>
              <a:round/>
              <a:headEnd/>
              <a:tailEnd/>
            </a:ln>
          </p:spPr>
          <p:txBody>
            <a:bodyPr/>
            <a:lstStyle/>
            <a:p>
              <a:pPr>
                <a:defRPr/>
              </a:pPr>
              <a:endParaRPr lang="en-US" dirty="0">
                <a:ea typeface="+mn-ea"/>
                <a:cs typeface="+mn-cs"/>
              </a:endParaRPr>
            </a:p>
          </p:txBody>
        </p:sp>
        <p:sp>
          <p:nvSpPr>
            <p:cNvPr id="21" name="Freeform 99"/>
            <p:cNvSpPr>
              <a:spLocks noChangeAspect="1"/>
            </p:cNvSpPr>
            <p:nvPr userDrawn="1"/>
          </p:nvSpPr>
          <p:spPr bwMode="gray">
            <a:xfrm>
              <a:off x="3574" y="3576"/>
              <a:ext cx="126" cy="211"/>
            </a:xfrm>
            <a:custGeom>
              <a:avLst/>
              <a:gdLst/>
              <a:ahLst/>
              <a:cxnLst>
                <a:cxn ang="0">
                  <a:pos x="126" y="0"/>
                </a:cxn>
                <a:cxn ang="0">
                  <a:pos x="122" y="50"/>
                </a:cxn>
                <a:cxn ang="0">
                  <a:pos x="106" y="50"/>
                </a:cxn>
                <a:cxn ang="0">
                  <a:pos x="106" y="50"/>
                </a:cxn>
                <a:cxn ang="0">
                  <a:pos x="96" y="50"/>
                </a:cxn>
                <a:cxn ang="0">
                  <a:pos x="86" y="54"/>
                </a:cxn>
                <a:cxn ang="0">
                  <a:pos x="76" y="60"/>
                </a:cxn>
                <a:cxn ang="0">
                  <a:pos x="70" y="66"/>
                </a:cxn>
                <a:cxn ang="0">
                  <a:pos x="64" y="74"/>
                </a:cxn>
                <a:cxn ang="0">
                  <a:pos x="60" y="82"/>
                </a:cxn>
                <a:cxn ang="0">
                  <a:pos x="58" y="92"/>
                </a:cxn>
                <a:cxn ang="0">
                  <a:pos x="58" y="100"/>
                </a:cxn>
                <a:cxn ang="0">
                  <a:pos x="58" y="212"/>
                </a:cxn>
                <a:cxn ang="0">
                  <a:pos x="0" y="212"/>
                </a:cxn>
                <a:cxn ang="0">
                  <a:pos x="0" y="0"/>
                </a:cxn>
                <a:cxn ang="0">
                  <a:pos x="54" y="0"/>
                </a:cxn>
                <a:cxn ang="0">
                  <a:pos x="56" y="26"/>
                </a:cxn>
                <a:cxn ang="0">
                  <a:pos x="56" y="26"/>
                </a:cxn>
                <a:cxn ang="0">
                  <a:pos x="66" y="14"/>
                </a:cxn>
                <a:cxn ang="0">
                  <a:pos x="80" y="6"/>
                </a:cxn>
                <a:cxn ang="0">
                  <a:pos x="94" y="2"/>
                </a:cxn>
                <a:cxn ang="0">
                  <a:pos x="112" y="0"/>
                </a:cxn>
                <a:cxn ang="0">
                  <a:pos x="126" y="0"/>
                </a:cxn>
              </a:cxnLst>
              <a:rect l="0" t="0" r="r" b="b"/>
              <a:pathLst>
                <a:path w="126" h="212">
                  <a:moveTo>
                    <a:pt x="126" y="0"/>
                  </a:moveTo>
                  <a:lnTo>
                    <a:pt x="122" y="50"/>
                  </a:lnTo>
                  <a:lnTo>
                    <a:pt x="106" y="50"/>
                  </a:lnTo>
                  <a:lnTo>
                    <a:pt x="106" y="50"/>
                  </a:lnTo>
                  <a:lnTo>
                    <a:pt x="96" y="50"/>
                  </a:lnTo>
                  <a:lnTo>
                    <a:pt x="86" y="54"/>
                  </a:lnTo>
                  <a:lnTo>
                    <a:pt x="76" y="60"/>
                  </a:lnTo>
                  <a:lnTo>
                    <a:pt x="70" y="66"/>
                  </a:lnTo>
                  <a:lnTo>
                    <a:pt x="64" y="74"/>
                  </a:lnTo>
                  <a:lnTo>
                    <a:pt x="60" y="82"/>
                  </a:lnTo>
                  <a:lnTo>
                    <a:pt x="58" y="92"/>
                  </a:lnTo>
                  <a:lnTo>
                    <a:pt x="58" y="100"/>
                  </a:lnTo>
                  <a:lnTo>
                    <a:pt x="58" y="212"/>
                  </a:lnTo>
                  <a:lnTo>
                    <a:pt x="0" y="212"/>
                  </a:lnTo>
                  <a:lnTo>
                    <a:pt x="0" y="0"/>
                  </a:lnTo>
                  <a:lnTo>
                    <a:pt x="54" y="0"/>
                  </a:lnTo>
                  <a:lnTo>
                    <a:pt x="56" y="26"/>
                  </a:lnTo>
                  <a:lnTo>
                    <a:pt x="56" y="26"/>
                  </a:lnTo>
                  <a:lnTo>
                    <a:pt x="66" y="14"/>
                  </a:lnTo>
                  <a:lnTo>
                    <a:pt x="80" y="6"/>
                  </a:lnTo>
                  <a:lnTo>
                    <a:pt x="94" y="2"/>
                  </a:lnTo>
                  <a:lnTo>
                    <a:pt x="112" y="0"/>
                  </a:lnTo>
                  <a:lnTo>
                    <a:pt x="126" y="0"/>
                  </a:lnTo>
                  <a:close/>
                </a:path>
              </a:pathLst>
            </a:custGeom>
            <a:solidFill>
              <a:srgbClr val="0065A4"/>
            </a:solidFill>
            <a:ln w="9525">
              <a:noFill/>
              <a:round/>
              <a:headEnd/>
              <a:tailEnd/>
            </a:ln>
          </p:spPr>
          <p:txBody>
            <a:bodyPr/>
            <a:lstStyle/>
            <a:p>
              <a:pPr>
                <a:defRPr/>
              </a:pPr>
              <a:endParaRPr lang="en-US" dirty="0">
                <a:ea typeface="+mn-ea"/>
                <a:cs typeface="+mn-cs"/>
              </a:endParaRPr>
            </a:p>
          </p:txBody>
        </p:sp>
        <p:sp>
          <p:nvSpPr>
            <p:cNvPr id="22" name="Freeform 100"/>
            <p:cNvSpPr>
              <a:spLocks noChangeAspect="1"/>
            </p:cNvSpPr>
            <p:nvPr userDrawn="1"/>
          </p:nvSpPr>
          <p:spPr bwMode="gray">
            <a:xfrm>
              <a:off x="3020" y="3469"/>
              <a:ext cx="294" cy="326"/>
            </a:xfrm>
            <a:custGeom>
              <a:avLst/>
              <a:gdLst/>
              <a:ahLst/>
              <a:cxnLst>
                <a:cxn ang="0">
                  <a:pos x="294" y="296"/>
                </a:cxn>
                <a:cxn ang="0">
                  <a:pos x="234" y="320"/>
                </a:cxn>
                <a:cxn ang="0">
                  <a:pos x="202" y="326"/>
                </a:cxn>
                <a:cxn ang="0">
                  <a:pos x="164" y="326"/>
                </a:cxn>
                <a:cxn ang="0">
                  <a:pos x="148" y="326"/>
                </a:cxn>
                <a:cxn ang="0">
                  <a:pos x="114" y="320"/>
                </a:cxn>
                <a:cxn ang="0">
                  <a:pos x="84" y="308"/>
                </a:cxn>
                <a:cxn ang="0">
                  <a:pos x="58" y="292"/>
                </a:cxn>
                <a:cxn ang="0">
                  <a:pos x="36" y="272"/>
                </a:cxn>
                <a:cxn ang="0">
                  <a:pos x="20" y="246"/>
                </a:cxn>
                <a:cxn ang="0">
                  <a:pos x="8" y="216"/>
                </a:cxn>
                <a:cxn ang="0">
                  <a:pos x="2" y="182"/>
                </a:cxn>
                <a:cxn ang="0">
                  <a:pos x="0" y="164"/>
                </a:cxn>
                <a:cxn ang="0">
                  <a:pos x="4" y="128"/>
                </a:cxn>
                <a:cxn ang="0">
                  <a:pos x="12" y="96"/>
                </a:cxn>
                <a:cxn ang="0">
                  <a:pos x="28" y="68"/>
                </a:cxn>
                <a:cxn ang="0">
                  <a:pos x="48" y="44"/>
                </a:cxn>
                <a:cxn ang="0">
                  <a:pos x="72" y="26"/>
                </a:cxn>
                <a:cxn ang="0">
                  <a:pos x="100" y="12"/>
                </a:cxn>
                <a:cxn ang="0">
                  <a:pos x="130" y="2"/>
                </a:cxn>
                <a:cxn ang="0">
                  <a:pos x="164" y="0"/>
                </a:cxn>
                <a:cxn ang="0">
                  <a:pos x="182" y="0"/>
                </a:cxn>
                <a:cxn ang="0">
                  <a:pos x="216" y="4"/>
                </a:cxn>
                <a:cxn ang="0">
                  <a:pos x="248" y="14"/>
                </a:cxn>
                <a:cxn ang="0">
                  <a:pos x="276" y="30"/>
                </a:cxn>
                <a:cxn ang="0">
                  <a:pos x="250" y="82"/>
                </a:cxn>
                <a:cxn ang="0">
                  <a:pos x="232" y="70"/>
                </a:cxn>
                <a:cxn ang="0">
                  <a:pos x="188" y="56"/>
                </a:cxn>
                <a:cxn ang="0">
                  <a:pos x="162" y="56"/>
                </a:cxn>
                <a:cxn ang="0">
                  <a:pos x="122" y="64"/>
                </a:cxn>
                <a:cxn ang="0">
                  <a:pos x="90" y="86"/>
                </a:cxn>
                <a:cxn ang="0">
                  <a:pos x="72" y="120"/>
                </a:cxn>
                <a:cxn ang="0">
                  <a:pos x="64" y="160"/>
                </a:cxn>
                <a:cxn ang="0">
                  <a:pos x="66" y="184"/>
                </a:cxn>
                <a:cxn ang="0">
                  <a:pos x="80" y="224"/>
                </a:cxn>
                <a:cxn ang="0">
                  <a:pos x="106" y="254"/>
                </a:cxn>
                <a:cxn ang="0">
                  <a:pos x="144" y="270"/>
                </a:cxn>
                <a:cxn ang="0">
                  <a:pos x="166" y="272"/>
                </a:cxn>
                <a:cxn ang="0">
                  <a:pos x="204" y="270"/>
                </a:cxn>
                <a:cxn ang="0">
                  <a:pos x="234" y="260"/>
                </a:cxn>
                <a:cxn ang="0">
                  <a:pos x="170" y="194"/>
                </a:cxn>
                <a:cxn ang="0">
                  <a:pos x="294" y="140"/>
                </a:cxn>
              </a:cxnLst>
              <a:rect l="0" t="0" r="r" b="b"/>
              <a:pathLst>
                <a:path w="294" h="326">
                  <a:moveTo>
                    <a:pt x="294" y="296"/>
                  </a:moveTo>
                  <a:lnTo>
                    <a:pt x="294" y="296"/>
                  </a:lnTo>
                  <a:lnTo>
                    <a:pt x="266" y="310"/>
                  </a:lnTo>
                  <a:lnTo>
                    <a:pt x="234" y="320"/>
                  </a:lnTo>
                  <a:lnTo>
                    <a:pt x="218" y="322"/>
                  </a:lnTo>
                  <a:lnTo>
                    <a:pt x="202" y="326"/>
                  </a:lnTo>
                  <a:lnTo>
                    <a:pt x="184" y="326"/>
                  </a:lnTo>
                  <a:lnTo>
                    <a:pt x="164" y="326"/>
                  </a:lnTo>
                  <a:lnTo>
                    <a:pt x="164" y="326"/>
                  </a:lnTo>
                  <a:lnTo>
                    <a:pt x="148" y="326"/>
                  </a:lnTo>
                  <a:lnTo>
                    <a:pt x="130" y="324"/>
                  </a:lnTo>
                  <a:lnTo>
                    <a:pt x="114" y="320"/>
                  </a:lnTo>
                  <a:lnTo>
                    <a:pt x="98" y="314"/>
                  </a:lnTo>
                  <a:lnTo>
                    <a:pt x="84" y="308"/>
                  </a:lnTo>
                  <a:lnTo>
                    <a:pt x="70" y="300"/>
                  </a:lnTo>
                  <a:lnTo>
                    <a:pt x="58" y="292"/>
                  </a:lnTo>
                  <a:lnTo>
                    <a:pt x="46" y="282"/>
                  </a:lnTo>
                  <a:lnTo>
                    <a:pt x="36" y="272"/>
                  </a:lnTo>
                  <a:lnTo>
                    <a:pt x="28" y="258"/>
                  </a:lnTo>
                  <a:lnTo>
                    <a:pt x="20" y="246"/>
                  </a:lnTo>
                  <a:lnTo>
                    <a:pt x="12" y="232"/>
                  </a:lnTo>
                  <a:lnTo>
                    <a:pt x="8" y="216"/>
                  </a:lnTo>
                  <a:lnTo>
                    <a:pt x="4" y="200"/>
                  </a:lnTo>
                  <a:lnTo>
                    <a:pt x="2" y="182"/>
                  </a:lnTo>
                  <a:lnTo>
                    <a:pt x="0" y="164"/>
                  </a:lnTo>
                  <a:lnTo>
                    <a:pt x="0" y="164"/>
                  </a:lnTo>
                  <a:lnTo>
                    <a:pt x="2" y="146"/>
                  </a:lnTo>
                  <a:lnTo>
                    <a:pt x="4" y="128"/>
                  </a:lnTo>
                  <a:lnTo>
                    <a:pt x="8" y="112"/>
                  </a:lnTo>
                  <a:lnTo>
                    <a:pt x="12" y="96"/>
                  </a:lnTo>
                  <a:lnTo>
                    <a:pt x="20" y="82"/>
                  </a:lnTo>
                  <a:lnTo>
                    <a:pt x="28" y="68"/>
                  </a:lnTo>
                  <a:lnTo>
                    <a:pt x="36" y="56"/>
                  </a:lnTo>
                  <a:lnTo>
                    <a:pt x="48" y="44"/>
                  </a:lnTo>
                  <a:lnTo>
                    <a:pt x="58" y="34"/>
                  </a:lnTo>
                  <a:lnTo>
                    <a:pt x="72" y="26"/>
                  </a:lnTo>
                  <a:lnTo>
                    <a:pt x="84" y="18"/>
                  </a:lnTo>
                  <a:lnTo>
                    <a:pt x="100" y="12"/>
                  </a:lnTo>
                  <a:lnTo>
                    <a:pt x="114" y="6"/>
                  </a:lnTo>
                  <a:lnTo>
                    <a:pt x="130" y="2"/>
                  </a:lnTo>
                  <a:lnTo>
                    <a:pt x="148" y="0"/>
                  </a:lnTo>
                  <a:lnTo>
                    <a:pt x="164" y="0"/>
                  </a:lnTo>
                  <a:lnTo>
                    <a:pt x="164" y="0"/>
                  </a:lnTo>
                  <a:lnTo>
                    <a:pt x="182" y="0"/>
                  </a:lnTo>
                  <a:lnTo>
                    <a:pt x="200" y="2"/>
                  </a:lnTo>
                  <a:lnTo>
                    <a:pt x="216" y="4"/>
                  </a:lnTo>
                  <a:lnTo>
                    <a:pt x="232" y="8"/>
                  </a:lnTo>
                  <a:lnTo>
                    <a:pt x="248" y="14"/>
                  </a:lnTo>
                  <a:lnTo>
                    <a:pt x="262" y="22"/>
                  </a:lnTo>
                  <a:lnTo>
                    <a:pt x="276" y="30"/>
                  </a:lnTo>
                  <a:lnTo>
                    <a:pt x="290" y="40"/>
                  </a:lnTo>
                  <a:lnTo>
                    <a:pt x="250" y="82"/>
                  </a:lnTo>
                  <a:lnTo>
                    <a:pt x="250" y="82"/>
                  </a:lnTo>
                  <a:lnTo>
                    <a:pt x="232" y="70"/>
                  </a:lnTo>
                  <a:lnTo>
                    <a:pt x="212" y="62"/>
                  </a:lnTo>
                  <a:lnTo>
                    <a:pt x="188" y="56"/>
                  </a:lnTo>
                  <a:lnTo>
                    <a:pt x="162" y="56"/>
                  </a:lnTo>
                  <a:lnTo>
                    <a:pt x="162" y="56"/>
                  </a:lnTo>
                  <a:lnTo>
                    <a:pt x="140" y="58"/>
                  </a:lnTo>
                  <a:lnTo>
                    <a:pt x="122" y="64"/>
                  </a:lnTo>
                  <a:lnTo>
                    <a:pt x="104" y="74"/>
                  </a:lnTo>
                  <a:lnTo>
                    <a:pt x="90" y="86"/>
                  </a:lnTo>
                  <a:lnTo>
                    <a:pt x="80" y="102"/>
                  </a:lnTo>
                  <a:lnTo>
                    <a:pt x="72" y="120"/>
                  </a:lnTo>
                  <a:lnTo>
                    <a:pt x="66" y="140"/>
                  </a:lnTo>
                  <a:lnTo>
                    <a:pt x="64" y="160"/>
                  </a:lnTo>
                  <a:lnTo>
                    <a:pt x="64" y="160"/>
                  </a:lnTo>
                  <a:lnTo>
                    <a:pt x="66" y="184"/>
                  </a:lnTo>
                  <a:lnTo>
                    <a:pt x="72" y="206"/>
                  </a:lnTo>
                  <a:lnTo>
                    <a:pt x="80" y="224"/>
                  </a:lnTo>
                  <a:lnTo>
                    <a:pt x="92" y="240"/>
                  </a:lnTo>
                  <a:lnTo>
                    <a:pt x="106" y="254"/>
                  </a:lnTo>
                  <a:lnTo>
                    <a:pt x="124" y="262"/>
                  </a:lnTo>
                  <a:lnTo>
                    <a:pt x="144" y="270"/>
                  </a:lnTo>
                  <a:lnTo>
                    <a:pt x="166" y="272"/>
                  </a:lnTo>
                  <a:lnTo>
                    <a:pt x="166" y="272"/>
                  </a:lnTo>
                  <a:lnTo>
                    <a:pt x="186" y="272"/>
                  </a:lnTo>
                  <a:lnTo>
                    <a:pt x="204" y="270"/>
                  </a:lnTo>
                  <a:lnTo>
                    <a:pt x="220" y="266"/>
                  </a:lnTo>
                  <a:lnTo>
                    <a:pt x="234" y="260"/>
                  </a:lnTo>
                  <a:lnTo>
                    <a:pt x="234" y="194"/>
                  </a:lnTo>
                  <a:lnTo>
                    <a:pt x="170" y="194"/>
                  </a:lnTo>
                  <a:lnTo>
                    <a:pt x="174" y="140"/>
                  </a:lnTo>
                  <a:lnTo>
                    <a:pt x="294" y="140"/>
                  </a:lnTo>
                  <a:lnTo>
                    <a:pt x="294" y="296"/>
                  </a:lnTo>
                  <a:close/>
                </a:path>
              </a:pathLst>
            </a:custGeom>
            <a:solidFill>
              <a:srgbClr val="0065A4"/>
            </a:solidFill>
            <a:ln w="9525">
              <a:noFill/>
              <a:round/>
              <a:headEnd/>
              <a:tailEnd/>
            </a:ln>
          </p:spPr>
          <p:txBody>
            <a:bodyPr/>
            <a:lstStyle/>
            <a:p>
              <a:pPr>
                <a:defRPr/>
              </a:pPr>
              <a:endParaRPr lang="en-US" dirty="0">
                <a:ea typeface="+mn-ea"/>
                <a:cs typeface="+mn-cs"/>
              </a:endParaRPr>
            </a:p>
          </p:txBody>
        </p:sp>
        <p:sp>
          <p:nvSpPr>
            <p:cNvPr id="23" name="Freeform 101"/>
            <p:cNvSpPr>
              <a:spLocks noChangeAspect="1" noEditPoints="1"/>
            </p:cNvSpPr>
            <p:nvPr userDrawn="1"/>
          </p:nvSpPr>
          <p:spPr bwMode="gray">
            <a:xfrm>
              <a:off x="4080" y="3570"/>
              <a:ext cx="216" cy="223"/>
            </a:xfrm>
            <a:custGeom>
              <a:avLst/>
              <a:gdLst/>
              <a:ahLst/>
              <a:cxnLst>
                <a:cxn ang="0">
                  <a:pos x="58" y="132"/>
                </a:cxn>
                <a:cxn ang="0">
                  <a:pos x="60" y="142"/>
                </a:cxn>
                <a:cxn ang="0">
                  <a:pos x="70" y="158"/>
                </a:cxn>
                <a:cxn ang="0">
                  <a:pos x="84" y="170"/>
                </a:cxn>
                <a:cxn ang="0">
                  <a:pos x="102" y="176"/>
                </a:cxn>
                <a:cxn ang="0">
                  <a:pos x="112" y="176"/>
                </a:cxn>
                <a:cxn ang="0">
                  <a:pos x="144" y="172"/>
                </a:cxn>
                <a:cxn ang="0">
                  <a:pos x="170" y="150"/>
                </a:cxn>
                <a:cxn ang="0">
                  <a:pos x="208" y="180"/>
                </a:cxn>
                <a:cxn ang="0">
                  <a:pos x="188" y="200"/>
                </a:cxn>
                <a:cxn ang="0">
                  <a:pos x="164" y="214"/>
                </a:cxn>
                <a:cxn ang="0">
                  <a:pos x="140" y="222"/>
                </a:cxn>
                <a:cxn ang="0">
                  <a:pos x="112" y="224"/>
                </a:cxn>
                <a:cxn ang="0">
                  <a:pos x="90" y="222"/>
                </a:cxn>
                <a:cxn ang="0">
                  <a:pos x="50" y="206"/>
                </a:cxn>
                <a:cxn ang="0">
                  <a:pos x="20" y="178"/>
                </a:cxn>
                <a:cxn ang="0">
                  <a:pos x="2" y="136"/>
                </a:cxn>
                <a:cxn ang="0">
                  <a:pos x="0" y="112"/>
                </a:cxn>
                <a:cxn ang="0">
                  <a:pos x="8" y="66"/>
                </a:cxn>
                <a:cxn ang="0">
                  <a:pos x="32" y="32"/>
                </a:cxn>
                <a:cxn ang="0">
                  <a:pos x="68" y="8"/>
                </a:cxn>
                <a:cxn ang="0">
                  <a:pos x="110" y="0"/>
                </a:cxn>
                <a:cxn ang="0">
                  <a:pos x="134" y="2"/>
                </a:cxn>
                <a:cxn ang="0">
                  <a:pos x="174" y="18"/>
                </a:cxn>
                <a:cxn ang="0">
                  <a:pos x="200" y="46"/>
                </a:cxn>
                <a:cxn ang="0">
                  <a:pos x="214" y="90"/>
                </a:cxn>
                <a:cxn ang="0">
                  <a:pos x="216" y="132"/>
                </a:cxn>
                <a:cxn ang="0">
                  <a:pos x="158" y="88"/>
                </a:cxn>
                <a:cxn ang="0">
                  <a:pos x="154" y="70"/>
                </a:cxn>
                <a:cxn ang="0">
                  <a:pos x="144" y="56"/>
                </a:cxn>
                <a:cxn ang="0">
                  <a:pos x="128" y="48"/>
                </a:cxn>
                <a:cxn ang="0">
                  <a:pos x="108" y="46"/>
                </a:cxn>
                <a:cxn ang="0">
                  <a:pos x="98" y="46"/>
                </a:cxn>
                <a:cxn ang="0">
                  <a:pos x="82" y="52"/>
                </a:cxn>
                <a:cxn ang="0">
                  <a:pos x="68" y="64"/>
                </a:cxn>
                <a:cxn ang="0">
                  <a:pos x="60" y="80"/>
                </a:cxn>
                <a:cxn ang="0">
                  <a:pos x="158" y="88"/>
                </a:cxn>
              </a:cxnLst>
              <a:rect l="0" t="0" r="r" b="b"/>
              <a:pathLst>
                <a:path w="216" h="224">
                  <a:moveTo>
                    <a:pt x="216" y="132"/>
                  </a:moveTo>
                  <a:lnTo>
                    <a:pt x="58" y="132"/>
                  </a:lnTo>
                  <a:lnTo>
                    <a:pt x="58" y="132"/>
                  </a:lnTo>
                  <a:lnTo>
                    <a:pt x="60" y="142"/>
                  </a:lnTo>
                  <a:lnTo>
                    <a:pt x="64" y="150"/>
                  </a:lnTo>
                  <a:lnTo>
                    <a:pt x="70" y="158"/>
                  </a:lnTo>
                  <a:lnTo>
                    <a:pt x="76" y="164"/>
                  </a:lnTo>
                  <a:lnTo>
                    <a:pt x="84" y="170"/>
                  </a:lnTo>
                  <a:lnTo>
                    <a:pt x="92" y="174"/>
                  </a:lnTo>
                  <a:lnTo>
                    <a:pt x="102" y="176"/>
                  </a:lnTo>
                  <a:lnTo>
                    <a:pt x="112" y="176"/>
                  </a:lnTo>
                  <a:lnTo>
                    <a:pt x="112" y="176"/>
                  </a:lnTo>
                  <a:lnTo>
                    <a:pt x="128" y="176"/>
                  </a:lnTo>
                  <a:lnTo>
                    <a:pt x="144" y="172"/>
                  </a:lnTo>
                  <a:lnTo>
                    <a:pt x="156" y="162"/>
                  </a:lnTo>
                  <a:lnTo>
                    <a:pt x="170" y="150"/>
                  </a:lnTo>
                  <a:lnTo>
                    <a:pt x="208" y="180"/>
                  </a:lnTo>
                  <a:lnTo>
                    <a:pt x="208" y="180"/>
                  </a:lnTo>
                  <a:lnTo>
                    <a:pt x="198" y="190"/>
                  </a:lnTo>
                  <a:lnTo>
                    <a:pt x="188" y="200"/>
                  </a:lnTo>
                  <a:lnTo>
                    <a:pt x="176" y="208"/>
                  </a:lnTo>
                  <a:lnTo>
                    <a:pt x="164" y="214"/>
                  </a:lnTo>
                  <a:lnTo>
                    <a:pt x="152" y="218"/>
                  </a:lnTo>
                  <a:lnTo>
                    <a:pt x="140" y="222"/>
                  </a:lnTo>
                  <a:lnTo>
                    <a:pt x="126" y="224"/>
                  </a:lnTo>
                  <a:lnTo>
                    <a:pt x="112" y="224"/>
                  </a:lnTo>
                  <a:lnTo>
                    <a:pt x="112" y="224"/>
                  </a:lnTo>
                  <a:lnTo>
                    <a:pt x="90" y="222"/>
                  </a:lnTo>
                  <a:lnTo>
                    <a:pt x="68" y="216"/>
                  </a:lnTo>
                  <a:lnTo>
                    <a:pt x="50" y="206"/>
                  </a:lnTo>
                  <a:lnTo>
                    <a:pt x="32" y="194"/>
                  </a:lnTo>
                  <a:lnTo>
                    <a:pt x="20" y="178"/>
                  </a:lnTo>
                  <a:lnTo>
                    <a:pt x="10" y="158"/>
                  </a:lnTo>
                  <a:lnTo>
                    <a:pt x="2" y="136"/>
                  </a:lnTo>
                  <a:lnTo>
                    <a:pt x="0" y="112"/>
                  </a:lnTo>
                  <a:lnTo>
                    <a:pt x="0" y="112"/>
                  </a:lnTo>
                  <a:lnTo>
                    <a:pt x="2" y="88"/>
                  </a:lnTo>
                  <a:lnTo>
                    <a:pt x="8" y="66"/>
                  </a:lnTo>
                  <a:lnTo>
                    <a:pt x="18" y="48"/>
                  </a:lnTo>
                  <a:lnTo>
                    <a:pt x="32" y="32"/>
                  </a:lnTo>
                  <a:lnTo>
                    <a:pt x="48" y="18"/>
                  </a:lnTo>
                  <a:lnTo>
                    <a:pt x="68" y="8"/>
                  </a:lnTo>
                  <a:lnTo>
                    <a:pt x="88" y="2"/>
                  </a:lnTo>
                  <a:lnTo>
                    <a:pt x="110" y="0"/>
                  </a:lnTo>
                  <a:lnTo>
                    <a:pt x="110" y="0"/>
                  </a:lnTo>
                  <a:lnTo>
                    <a:pt x="134" y="2"/>
                  </a:lnTo>
                  <a:lnTo>
                    <a:pt x="156" y="8"/>
                  </a:lnTo>
                  <a:lnTo>
                    <a:pt x="174" y="18"/>
                  </a:lnTo>
                  <a:lnTo>
                    <a:pt x="190" y="30"/>
                  </a:lnTo>
                  <a:lnTo>
                    <a:pt x="200" y="46"/>
                  </a:lnTo>
                  <a:lnTo>
                    <a:pt x="210" y="66"/>
                  </a:lnTo>
                  <a:lnTo>
                    <a:pt x="214" y="90"/>
                  </a:lnTo>
                  <a:lnTo>
                    <a:pt x="216" y="116"/>
                  </a:lnTo>
                  <a:lnTo>
                    <a:pt x="216" y="132"/>
                  </a:lnTo>
                  <a:close/>
                  <a:moveTo>
                    <a:pt x="158" y="88"/>
                  </a:moveTo>
                  <a:lnTo>
                    <a:pt x="158" y="88"/>
                  </a:lnTo>
                  <a:lnTo>
                    <a:pt x="158" y="78"/>
                  </a:lnTo>
                  <a:lnTo>
                    <a:pt x="154" y="70"/>
                  </a:lnTo>
                  <a:lnTo>
                    <a:pt x="150" y="62"/>
                  </a:lnTo>
                  <a:lnTo>
                    <a:pt x="144" y="56"/>
                  </a:lnTo>
                  <a:lnTo>
                    <a:pt x="136" y="52"/>
                  </a:lnTo>
                  <a:lnTo>
                    <a:pt x="128" y="48"/>
                  </a:lnTo>
                  <a:lnTo>
                    <a:pt x="120" y="46"/>
                  </a:lnTo>
                  <a:lnTo>
                    <a:pt x="108" y="46"/>
                  </a:lnTo>
                  <a:lnTo>
                    <a:pt x="108" y="46"/>
                  </a:lnTo>
                  <a:lnTo>
                    <a:pt x="98" y="46"/>
                  </a:lnTo>
                  <a:lnTo>
                    <a:pt x="90" y="48"/>
                  </a:lnTo>
                  <a:lnTo>
                    <a:pt x="82" y="52"/>
                  </a:lnTo>
                  <a:lnTo>
                    <a:pt x="74" y="58"/>
                  </a:lnTo>
                  <a:lnTo>
                    <a:pt x="68" y="64"/>
                  </a:lnTo>
                  <a:lnTo>
                    <a:pt x="64" y="72"/>
                  </a:lnTo>
                  <a:lnTo>
                    <a:pt x="60" y="80"/>
                  </a:lnTo>
                  <a:lnTo>
                    <a:pt x="58" y="88"/>
                  </a:lnTo>
                  <a:lnTo>
                    <a:pt x="158" y="88"/>
                  </a:lnTo>
                  <a:close/>
                </a:path>
              </a:pathLst>
            </a:custGeom>
            <a:solidFill>
              <a:srgbClr val="0065A4"/>
            </a:solidFill>
            <a:ln w="9525">
              <a:noFill/>
              <a:round/>
              <a:headEnd/>
              <a:tailEnd/>
            </a:ln>
          </p:spPr>
          <p:txBody>
            <a:bodyPr/>
            <a:lstStyle/>
            <a:p>
              <a:pPr>
                <a:defRPr/>
              </a:pPr>
              <a:endParaRPr lang="en-US" dirty="0">
                <a:ea typeface="+mn-ea"/>
                <a:cs typeface="+mn-cs"/>
              </a:endParaRPr>
            </a:p>
          </p:txBody>
        </p:sp>
        <p:sp>
          <p:nvSpPr>
            <p:cNvPr id="24" name="Freeform 102"/>
            <p:cNvSpPr>
              <a:spLocks noChangeAspect="1" noEditPoints="1"/>
            </p:cNvSpPr>
            <p:nvPr userDrawn="1"/>
          </p:nvSpPr>
          <p:spPr bwMode="gray">
            <a:xfrm>
              <a:off x="3342" y="3570"/>
              <a:ext cx="196" cy="223"/>
            </a:xfrm>
            <a:custGeom>
              <a:avLst/>
              <a:gdLst/>
              <a:ahLst/>
              <a:cxnLst>
                <a:cxn ang="0">
                  <a:pos x="196" y="218"/>
                </a:cxn>
                <a:cxn ang="0">
                  <a:pos x="144" y="198"/>
                </a:cxn>
                <a:cxn ang="0">
                  <a:pos x="138" y="204"/>
                </a:cxn>
                <a:cxn ang="0">
                  <a:pos x="114" y="218"/>
                </a:cxn>
                <a:cxn ang="0">
                  <a:pos x="78" y="224"/>
                </a:cxn>
                <a:cxn ang="0">
                  <a:pos x="62" y="224"/>
                </a:cxn>
                <a:cxn ang="0">
                  <a:pos x="36" y="216"/>
                </a:cxn>
                <a:cxn ang="0">
                  <a:pos x="14" y="200"/>
                </a:cxn>
                <a:cxn ang="0">
                  <a:pos x="2" y="176"/>
                </a:cxn>
                <a:cxn ang="0">
                  <a:pos x="0" y="160"/>
                </a:cxn>
                <a:cxn ang="0">
                  <a:pos x="4" y="136"/>
                </a:cxn>
                <a:cxn ang="0">
                  <a:pos x="12" y="118"/>
                </a:cxn>
                <a:cxn ang="0">
                  <a:pos x="28" y="104"/>
                </a:cxn>
                <a:cxn ang="0">
                  <a:pos x="46" y="96"/>
                </a:cxn>
                <a:cxn ang="0">
                  <a:pos x="88" y="86"/>
                </a:cxn>
                <a:cxn ang="0">
                  <a:pos x="130" y="84"/>
                </a:cxn>
                <a:cxn ang="0">
                  <a:pos x="140" y="82"/>
                </a:cxn>
                <a:cxn ang="0">
                  <a:pos x="140" y="72"/>
                </a:cxn>
                <a:cxn ang="0">
                  <a:pos x="134" y="60"/>
                </a:cxn>
                <a:cxn ang="0">
                  <a:pos x="124" y="50"/>
                </a:cxn>
                <a:cxn ang="0">
                  <a:pos x="106" y="46"/>
                </a:cxn>
                <a:cxn ang="0">
                  <a:pos x="96" y="46"/>
                </a:cxn>
                <a:cxn ang="0">
                  <a:pos x="66" y="52"/>
                </a:cxn>
                <a:cxn ang="0">
                  <a:pos x="40" y="68"/>
                </a:cxn>
                <a:cxn ang="0">
                  <a:pos x="6" y="34"/>
                </a:cxn>
                <a:cxn ang="0">
                  <a:pos x="28" y="18"/>
                </a:cxn>
                <a:cxn ang="0">
                  <a:pos x="76" y="2"/>
                </a:cxn>
                <a:cxn ang="0">
                  <a:pos x="100" y="0"/>
                </a:cxn>
                <a:cxn ang="0">
                  <a:pos x="144" y="6"/>
                </a:cxn>
                <a:cxn ang="0">
                  <a:pos x="174" y="22"/>
                </a:cxn>
                <a:cxn ang="0">
                  <a:pos x="190" y="46"/>
                </a:cxn>
                <a:cxn ang="0">
                  <a:pos x="196" y="80"/>
                </a:cxn>
                <a:cxn ang="0">
                  <a:pos x="140" y="126"/>
                </a:cxn>
                <a:cxn ang="0">
                  <a:pos x="132" y="126"/>
                </a:cxn>
                <a:cxn ang="0">
                  <a:pos x="96" y="128"/>
                </a:cxn>
                <a:cxn ang="0">
                  <a:pos x="74" y="134"/>
                </a:cxn>
                <a:cxn ang="0">
                  <a:pos x="60" y="146"/>
                </a:cxn>
                <a:cxn ang="0">
                  <a:pos x="58" y="156"/>
                </a:cxn>
                <a:cxn ang="0">
                  <a:pos x="62" y="168"/>
                </a:cxn>
                <a:cxn ang="0">
                  <a:pos x="70" y="176"/>
                </a:cxn>
                <a:cxn ang="0">
                  <a:pos x="84" y="180"/>
                </a:cxn>
                <a:cxn ang="0">
                  <a:pos x="114" y="174"/>
                </a:cxn>
                <a:cxn ang="0">
                  <a:pos x="128" y="164"/>
                </a:cxn>
                <a:cxn ang="0">
                  <a:pos x="138" y="152"/>
                </a:cxn>
                <a:cxn ang="0">
                  <a:pos x="140" y="134"/>
                </a:cxn>
              </a:cxnLst>
              <a:rect l="0" t="0" r="r" b="b"/>
              <a:pathLst>
                <a:path w="196" h="224">
                  <a:moveTo>
                    <a:pt x="196" y="80"/>
                  </a:moveTo>
                  <a:lnTo>
                    <a:pt x="196" y="218"/>
                  </a:lnTo>
                  <a:lnTo>
                    <a:pt x="146" y="218"/>
                  </a:lnTo>
                  <a:lnTo>
                    <a:pt x="144" y="198"/>
                  </a:lnTo>
                  <a:lnTo>
                    <a:pt x="144" y="198"/>
                  </a:lnTo>
                  <a:lnTo>
                    <a:pt x="138" y="204"/>
                  </a:lnTo>
                  <a:lnTo>
                    <a:pt x="130" y="210"/>
                  </a:lnTo>
                  <a:lnTo>
                    <a:pt x="114" y="218"/>
                  </a:lnTo>
                  <a:lnTo>
                    <a:pt x="96" y="222"/>
                  </a:lnTo>
                  <a:lnTo>
                    <a:pt x="78" y="224"/>
                  </a:lnTo>
                  <a:lnTo>
                    <a:pt x="78" y="224"/>
                  </a:lnTo>
                  <a:lnTo>
                    <a:pt x="62" y="224"/>
                  </a:lnTo>
                  <a:lnTo>
                    <a:pt x="48" y="220"/>
                  </a:lnTo>
                  <a:lnTo>
                    <a:pt x="36" y="216"/>
                  </a:lnTo>
                  <a:lnTo>
                    <a:pt x="24" y="208"/>
                  </a:lnTo>
                  <a:lnTo>
                    <a:pt x="14" y="200"/>
                  </a:lnTo>
                  <a:lnTo>
                    <a:pt x="8" y="188"/>
                  </a:lnTo>
                  <a:lnTo>
                    <a:pt x="2" y="176"/>
                  </a:lnTo>
                  <a:lnTo>
                    <a:pt x="0" y="160"/>
                  </a:lnTo>
                  <a:lnTo>
                    <a:pt x="0" y="160"/>
                  </a:lnTo>
                  <a:lnTo>
                    <a:pt x="0" y="148"/>
                  </a:lnTo>
                  <a:lnTo>
                    <a:pt x="4" y="136"/>
                  </a:lnTo>
                  <a:lnTo>
                    <a:pt x="8" y="126"/>
                  </a:lnTo>
                  <a:lnTo>
                    <a:pt x="12" y="118"/>
                  </a:lnTo>
                  <a:lnTo>
                    <a:pt x="20" y="110"/>
                  </a:lnTo>
                  <a:lnTo>
                    <a:pt x="28" y="104"/>
                  </a:lnTo>
                  <a:lnTo>
                    <a:pt x="36" y="100"/>
                  </a:lnTo>
                  <a:lnTo>
                    <a:pt x="46" y="96"/>
                  </a:lnTo>
                  <a:lnTo>
                    <a:pt x="66" y="90"/>
                  </a:lnTo>
                  <a:lnTo>
                    <a:pt x="88" y="86"/>
                  </a:lnTo>
                  <a:lnTo>
                    <a:pt x="110" y="84"/>
                  </a:lnTo>
                  <a:lnTo>
                    <a:pt x="130" y="84"/>
                  </a:lnTo>
                  <a:lnTo>
                    <a:pt x="140" y="84"/>
                  </a:lnTo>
                  <a:lnTo>
                    <a:pt x="140" y="82"/>
                  </a:lnTo>
                  <a:lnTo>
                    <a:pt x="140" y="82"/>
                  </a:lnTo>
                  <a:lnTo>
                    <a:pt x="140" y="72"/>
                  </a:lnTo>
                  <a:lnTo>
                    <a:pt x="138" y="66"/>
                  </a:lnTo>
                  <a:lnTo>
                    <a:pt x="134" y="60"/>
                  </a:lnTo>
                  <a:lnTo>
                    <a:pt x="130" y="54"/>
                  </a:lnTo>
                  <a:lnTo>
                    <a:pt x="124" y="50"/>
                  </a:lnTo>
                  <a:lnTo>
                    <a:pt x="116" y="48"/>
                  </a:lnTo>
                  <a:lnTo>
                    <a:pt x="106" y="46"/>
                  </a:lnTo>
                  <a:lnTo>
                    <a:pt x="96" y="46"/>
                  </a:lnTo>
                  <a:lnTo>
                    <a:pt x="96" y="46"/>
                  </a:lnTo>
                  <a:lnTo>
                    <a:pt x="80" y="46"/>
                  </a:lnTo>
                  <a:lnTo>
                    <a:pt x="66" y="52"/>
                  </a:lnTo>
                  <a:lnTo>
                    <a:pt x="52" y="58"/>
                  </a:lnTo>
                  <a:lnTo>
                    <a:pt x="40" y="68"/>
                  </a:lnTo>
                  <a:lnTo>
                    <a:pt x="6" y="34"/>
                  </a:lnTo>
                  <a:lnTo>
                    <a:pt x="6" y="34"/>
                  </a:lnTo>
                  <a:lnTo>
                    <a:pt x="18" y="26"/>
                  </a:lnTo>
                  <a:lnTo>
                    <a:pt x="28" y="18"/>
                  </a:lnTo>
                  <a:lnTo>
                    <a:pt x="52" y="8"/>
                  </a:lnTo>
                  <a:lnTo>
                    <a:pt x="76" y="2"/>
                  </a:lnTo>
                  <a:lnTo>
                    <a:pt x="100" y="0"/>
                  </a:lnTo>
                  <a:lnTo>
                    <a:pt x="100" y="0"/>
                  </a:lnTo>
                  <a:lnTo>
                    <a:pt x="124" y="2"/>
                  </a:lnTo>
                  <a:lnTo>
                    <a:pt x="144" y="6"/>
                  </a:lnTo>
                  <a:lnTo>
                    <a:pt x="160" y="12"/>
                  </a:lnTo>
                  <a:lnTo>
                    <a:pt x="174" y="22"/>
                  </a:lnTo>
                  <a:lnTo>
                    <a:pt x="184" y="34"/>
                  </a:lnTo>
                  <a:lnTo>
                    <a:pt x="190" y="46"/>
                  </a:lnTo>
                  <a:lnTo>
                    <a:pt x="194" y="62"/>
                  </a:lnTo>
                  <a:lnTo>
                    <a:pt x="196" y="80"/>
                  </a:lnTo>
                  <a:lnTo>
                    <a:pt x="196" y="80"/>
                  </a:lnTo>
                  <a:close/>
                  <a:moveTo>
                    <a:pt x="140" y="126"/>
                  </a:moveTo>
                  <a:lnTo>
                    <a:pt x="132" y="126"/>
                  </a:lnTo>
                  <a:lnTo>
                    <a:pt x="132" y="126"/>
                  </a:lnTo>
                  <a:lnTo>
                    <a:pt x="110" y="126"/>
                  </a:lnTo>
                  <a:lnTo>
                    <a:pt x="96" y="128"/>
                  </a:lnTo>
                  <a:lnTo>
                    <a:pt x="84" y="130"/>
                  </a:lnTo>
                  <a:lnTo>
                    <a:pt x="74" y="134"/>
                  </a:lnTo>
                  <a:lnTo>
                    <a:pt x="66" y="140"/>
                  </a:lnTo>
                  <a:lnTo>
                    <a:pt x="60" y="146"/>
                  </a:lnTo>
                  <a:lnTo>
                    <a:pt x="58" y="156"/>
                  </a:lnTo>
                  <a:lnTo>
                    <a:pt x="58" y="156"/>
                  </a:lnTo>
                  <a:lnTo>
                    <a:pt x="58" y="162"/>
                  </a:lnTo>
                  <a:lnTo>
                    <a:pt x="62" y="168"/>
                  </a:lnTo>
                  <a:lnTo>
                    <a:pt x="66" y="172"/>
                  </a:lnTo>
                  <a:lnTo>
                    <a:pt x="70" y="176"/>
                  </a:lnTo>
                  <a:lnTo>
                    <a:pt x="78" y="178"/>
                  </a:lnTo>
                  <a:lnTo>
                    <a:pt x="84" y="180"/>
                  </a:lnTo>
                  <a:lnTo>
                    <a:pt x="100" y="178"/>
                  </a:lnTo>
                  <a:lnTo>
                    <a:pt x="114" y="174"/>
                  </a:lnTo>
                  <a:lnTo>
                    <a:pt x="122" y="170"/>
                  </a:lnTo>
                  <a:lnTo>
                    <a:pt x="128" y="164"/>
                  </a:lnTo>
                  <a:lnTo>
                    <a:pt x="134" y="158"/>
                  </a:lnTo>
                  <a:lnTo>
                    <a:pt x="138" y="152"/>
                  </a:lnTo>
                  <a:lnTo>
                    <a:pt x="140" y="144"/>
                  </a:lnTo>
                  <a:lnTo>
                    <a:pt x="140" y="134"/>
                  </a:lnTo>
                  <a:lnTo>
                    <a:pt x="140" y="126"/>
                  </a:lnTo>
                  <a:close/>
                </a:path>
              </a:pathLst>
            </a:custGeom>
            <a:solidFill>
              <a:srgbClr val="0065A4"/>
            </a:solidFill>
            <a:ln w="9525">
              <a:noFill/>
              <a:round/>
              <a:headEnd/>
              <a:tailEnd/>
            </a:ln>
          </p:spPr>
          <p:txBody>
            <a:bodyPr/>
            <a:lstStyle/>
            <a:p>
              <a:pPr>
                <a:defRPr/>
              </a:pPr>
              <a:endParaRPr lang="en-US" dirty="0">
                <a:ea typeface="+mn-ea"/>
                <a:cs typeface="+mn-cs"/>
              </a:endParaRPr>
            </a:p>
          </p:txBody>
        </p:sp>
        <p:sp>
          <p:nvSpPr>
            <p:cNvPr id="25" name="Freeform 103"/>
            <p:cNvSpPr>
              <a:spLocks noChangeAspect="1" noEditPoints="1"/>
            </p:cNvSpPr>
            <p:nvPr userDrawn="1"/>
          </p:nvSpPr>
          <p:spPr bwMode="gray">
            <a:xfrm>
              <a:off x="4402" y="3735"/>
              <a:ext cx="58" cy="56"/>
            </a:xfrm>
            <a:custGeom>
              <a:avLst/>
              <a:gdLst/>
              <a:ahLst/>
              <a:cxnLst>
                <a:cxn ang="0">
                  <a:pos x="6" y="28"/>
                </a:cxn>
                <a:cxn ang="0">
                  <a:pos x="14" y="12"/>
                </a:cxn>
                <a:cxn ang="0">
                  <a:pos x="30" y="4"/>
                </a:cxn>
                <a:cxn ang="0">
                  <a:pos x="38" y="6"/>
                </a:cxn>
                <a:cxn ang="0">
                  <a:pos x="52" y="18"/>
                </a:cxn>
                <a:cxn ang="0">
                  <a:pos x="54" y="28"/>
                </a:cxn>
                <a:cxn ang="0">
                  <a:pos x="46" y="46"/>
                </a:cxn>
                <a:cxn ang="0">
                  <a:pos x="30" y="52"/>
                </a:cxn>
                <a:cxn ang="0">
                  <a:pos x="20" y="50"/>
                </a:cxn>
                <a:cxn ang="0">
                  <a:pos x="8" y="38"/>
                </a:cxn>
                <a:cxn ang="0">
                  <a:pos x="6" y="28"/>
                </a:cxn>
                <a:cxn ang="0">
                  <a:pos x="30" y="56"/>
                </a:cxn>
                <a:cxn ang="0">
                  <a:pos x="50" y="48"/>
                </a:cxn>
                <a:cxn ang="0">
                  <a:pos x="58" y="34"/>
                </a:cxn>
                <a:cxn ang="0">
                  <a:pos x="58" y="28"/>
                </a:cxn>
                <a:cxn ang="0">
                  <a:pos x="56" y="16"/>
                </a:cxn>
                <a:cxn ang="0">
                  <a:pos x="42" y="2"/>
                </a:cxn>
                <a:cxn ang="0">
                  <a:pos x="30" y="0"/>
                </a:cxn>
                <a:cxn ang="0">
                  <a:pos x="10" y="8"/>
                </a:cxn>
                <a:cxn ang="0">
                  <a:pos x="2" y="22"/>
                </a:cxn>
                <a:cxn ang="0">
                  <a:pos x="0" y="28"/>
                </a:cxn>
                <a:cxn ang="0">
                  <a:pos x="4" y="40"/>
                </a:cxn>
                <a:cxn ang="0">
                  <a:pos x="18" y="54"/>
                </a:cxn>
                <a:cxn ang="0">
                  <a:pos x="30" y="56"/>
                </a:cxn>
                <a:cxn ang="0">
                  <a:pos x="30" y="30"/>
                </a:cxn>
                <a:cxn ang="0">
                  <a:pos x="44" y="44"/>
                </a:cxn>
                <a:cxn ang="0">
                  <a:pos x="34" y="30"/>
                </a:cxn>
                <a:cxn ang="0">
                  <a:pos x="42" y="24"/>
                </a:cxn>
                <a:cxn ang="0">
                  <a:pos x="44" y="22"/>
                </a:cxn>
                <a:cxn ang="0">
                  <a:pos x="40" y="14"/>
                </a:cxn>
                <a:cxn ang="0">
                  <a:pos x="32" y="12"/>
                </a:cxn>
                <a:cxn ang="0">
                  <a:pos x="18" y="44"/>
                </a:cxn>
                <a:cxn ang="0">
                  <a:pos x="24" y="30"/>
                </a:cxn>
                <a:cxn ang="0">
                  <a:pos x="24" y="16"/>
                </a:cxn>
                <a:cxn ang="0">
                  <a:pos x="30" y="16"/>
                </a:cxn>
                <a:cxn ang="0">
                  <a:pos x="38" y="18"/>
                </a:cxn>
                <a:cxn ang="0">
                  <a:pos x="38" y="20"/>
                </a:cxn>
                <a:cxn ang="0">
                  <a:pos x="36" y="26"/>
                </a:cxn>
                <a:cxn ang="0">
                  <a:pos x="24" y="26"/>
                </a:cxn>
              </a:cxnLst>
              <a:rect l="0" t="0" r="r" b="b"/>
              <a:pathLst>
                <a:path w="58" h="56">
                  <a:moveTo>
                    <a:pt x="6" y="28"/>
                  </a:moveTo>
                  <a:lnTo>
                    <a:pt x="6" y="28"/>
                  </a:lnTo>
                  <a:lnTo>
                    <a:pt x="8" y="18"/>
                  </a:lnTo>
                  <a:lnTo>
                    <a:pt x="14" y="12"/>
                  </a:lnTo>
                  <a:lnTo>
                    <a:pt x="20" y="6"/>
                  </a:lnTo>
                  <a:lnTo>
                    <a:pt x="30" y="4"/>
                  </a:lnTo>
                  <a:lnTo>
                    <a:pt x="30" y="4"/>
                  </a:lnTo>
                  <a:lnTo>
                    <a:pt x="38" y="6"/>
                  </a:lnTo>
                  <a:lnTo>
                    <a:pt x="46" y="12"/>
                  </a:lnTo>
                  <a:lnTo>
                    <a:pt x="52" y="18"/>
                  </a:lnTo>
                  <a:lnTo>
                    <a:pt x="54" y="28"/>
                  </a:lnTo>
                  <a:lnTo>
                    <a:pt x="54" y="28"/>
                  </a:lnTo>
                  <a:lnTo>
                    <a:pt x="52" y="38"/>
                  </a:lnTo>
                  <a:lnTo>
                    <a:pt x="46" y="46"/>
                  </a:lnTo>
                  <a:lnTo>
                    <a:pt x="38" y="50"/>
                  </a:lnTo>
                  <a:lnTo>
                    <a:pt x="30" y="52"/>
                  </a:lnTo>
                  <a:lnTo>
                    <a:pt x="30" y="52"/>
                  </a:lnTo>
                  <a:lnTo>
                    <a:pt x="20" y="50"/>
                  </a:lnTo>
                  <a:lnTo>
                    <a:pt x="14" y="46"/>
                  </a:lnTo>
                  <a:lnTo>
                    <a:pt x="8" y="38"/>
                  </a:lnTo>
                  <a:lnTo>
                    <a:pt x="6" y="28"/>
                  </a:lnTo>
                  <a:lnTo>
                    <a:pt x="6" y="28"/>
                  </a:lnTo>
                  <a:close/>
                  <a:moveTo>
                    <a:pt x="30" y="56"/>
                  </a:moveTo>
                  <a:lnTo>
                    <a:pt x="30" y="56"/>
                  </a:lnTo>
                  <a:lnTo>
                    <a:pt x="42" y="54"/>
                  </a:lnTo>
                  <a:lnTo>
                    <a:pt x="50" y="48"/>
                  </a:lnTo>
                  <a:lnTo>
                    <a:pt x="56" y="40"/>
                  </a:lnTo>
                  <a:lnTo>
                    <a:pt x="58" y="34"/>
                  </a:lnTo>
                  <a:lnTo>
                    <a:pt x="58" y="28"/>
                  </a:lnTo>
                  <a:lnTo>
                    <a:pt x="58" y="28"/>
                  </a:lnTo>
                  <a:lnTo>
                    <a:pt x="58" y="22"/>
                  </a:lnTo>
                  <a:lnTo>
                    <a:pt x="56" y="16"/>
                  </a:lnTo>
                  <a:lnTo>
                    <a:pt x="50" y="8"/>
                  </a:lnTo>
                  <a:lnTo>
                    <a:pt x="42" y="2"/>
                  </a:lnTo>
                  <a:lnTo>
                    <a:pt x="30" y="0"/>
                  </a:lnTo>
                  <a:lnTo>
                    <a:pt x="30" y="0"/>
                  </a:lnTo>
                  <a:lnTo>
                    <a:pt x="18" y="2"/>
                  </a:lnTo>
                  <a:lnTo>
                    <a:pt x="10" y="8"/>
                  </a:lnTo>
                  <a:lnTo>
                    <a:pt x="4" y="16"/>
                  </a:lnTo>
                  <a:lnTo>
                    <a:pt x="2" y="22"/>
                  </a:lnTo>
                  <a:lnTo>
                    <a:pt x="0" y="28"/>
                  </a:lnTo>
                  <a:lnTo>
                    <a:pt x="0" y="28"/>
                  </a:lnTo>
                  <a:lnTo>
                    <a:pt x="2" y="34"/>
                  </a:lnTo>
                  <a:lnTo>
                    <a:pt x="4" y="40"/>
                  </a:lnTo>
                  <a:lnTo>
                    <a:pt x="10" y="48"/>
                  </a:lnTo>
                  <a:lnTo>
                    <a:pt x="18" y="54"/>
                  </a:lnTo>
                  <a:lnTo>
                    <a:pt x="30" y="56"/>
                  </a:lnTo>
                  <a:lnTo>
                    <a:pt x="30" y="56"/>
                  </a:lnTo>
                  <a:close/>
                  <a:moveTo>
                    <a:pt x="24" y="30"/>
                  </a:moveTo>
                  <a:lnTo>
                    <a:pt x="30" y="30"/>
                  </a:lnTo>
                  <a:lnTo>
                    <a:pt x="38" y="44"/>
                  </a:lnTo>
                  <a:lnTo>
                    <a:pt x="44" y="44"/>
                  </a:lnTo>
                  <a:lnTo>
                    <a:pt x="34" y="30"/>
                  </a:lnTo>
                  <a:lnTo>
                    <a:pt x="34" y="30"/>
                  </a:lnTo>
                  <a:lnTo>
                    <a:pt x="40" y="28"/>
                  </a:lnTo>
                  <a:lnTo>
                    <a:pt x="42" y="24"/>
                  </a:lnTo>
                  <a:lnTo>
                    <a:pt x="44" y="22"/>
                  </a:lnTo>
                  <a:lnTo>
                    <a:pt x="44" y="22"/>
                  </a:lnTo>
                  <a:lnTo>
                    <a:pt x="42" y="16"/>
                  </a:lnTo>
                  <a:lnTo>
                    <a:pt x="40" y="14"/>
                  </a:lnTo>
                  <a:lnTo>
                    <a:pt x="36" y="12"/>
                  </a:lnTo>
                  <a:lnTo>
                    <a:pt x="32" y="12"/>
                  </a:lnTo>
                  <a:lnTo>
                    <a:pt x="18" y="12"/>
                  </a:lnTo>
                  <a:lnTo>
                    <a:pt x="18" y="44"/>
                  </a:lnTo>
                  <a:lnTo>
                    <a:pt x="24" y="44"/>
                  </a:lnTo>
                  <a:lnTo>
                    <a:pt x="24" y="30"/>
                  </a:lnTo>
                  <a:close/>
                  <a:moveTo>
                    <a:pt x="24" y="26"/>
                  </a:moveTo>
                  <a:lnTo>
                    <a:pt x="24" y="16"/>
                  </a:lnTo>
                  <a:lnTo>
                    <a:pt x="30" y="16"/>
                  </a:lnTo>
                  <a:lnTo>
                    <a:pt x="30" y="16"/>
                  </a:lnTo>
                  <a:lnTo>
                    <a:pt x="36" y="16"/>
                  </a:lnTo>
                  <a:lnTo>
                    <a:pt x="38" y="18"/>
                  </a:lnTo>
                  <a:lnTo>
                    <a:pt x="38" y="20"/>
                  </a:lnTo>
                  <a:lnTo>
                    <a:pt x="38" y="20"/>
                  </a:lnTo>
                  <a:lnTo>
                    <a:pt x="38" y="24"/>
                  </a:lnTo>
                  <a:lnTo>
                    <a:pt x="36" y="26"/>
                  </a:lnTo>
                  <a:lnTo>
                    <a:pt x="30" y="26"/>
                  </a:lnTo>
                  <a:lnTo>
                    <a:pt x="24" y="26"/>
                  </a:lnTo>
                  <a:close/>
                </a:path>
              </a:pathLst>
            </a:custGeom>
            <a:solidFill>
              <a:srgbClr val="0065A4"/>
            </a:solidFill>
            <a:ln w="9525">
              <a:noFill/>
              <a:round/>
              <a:headEnd/>
              <a:tailEnd/>
            </a:ln>
          </p:spPr>
          <p:txBody>
            <a:bodyPr/>
            <a:lstStyle/>
            <a:p>
              <a:pPr>
                <a:defRPr/>
              </a:pPr>
              <a:endParaRPr lang="en-US" dirty="0">
                <a:ea typeface="+mn-ea"/>
                <a:cs typeface="+mn-cs"/>
              </a:endParaRPr>
            </a:p>
          </p:txBody>
        </p:sp>
      </p:grpSp>
      <p:sp>
        <p:nvSpPr>
          <p:cNvPr id="26" name="Rectangle 5"/>
          <p:cNvSpPr>
            <a:spLocks noGrp="1" noChangeArrowheads="1"/>
          </p:cNvSpPr>
          <p:nvPr>
            <p:ph type="ftr" sz="quarter" idx="3"/>
          </p:nvPr>
        </p:nvSpPr>
        <p:spPr bwMode="gray">
          <a:xfrm>
            <a:off x="4343400" y="6388870"/>
            <a:ext cx="457200" cy="228600"/>
          </a:xfrm>
          <a:prstGeom prst="rect">
            <a:avLst/>
          </a:prstGeom>
          <a:noFill/>
          <a:ln w="9525">
            <a:noFill/>
            <a:miter lim="800000"/>
            <a:headEnd/>
            <a:tailEnd/>
          </a:ln>
        </p:spPr>
        <p:txBody>
          <a:bodyPr vert="horz" wrap="square" lIns="91440" tIns="45720" rIns="91440" bIns="0" numCol="1" anchor="b" anchorCtr="0" compatLnSpc="1">
            <a:prstTxWarp prst="textNoShape">
              <a:avLst/>
            </a:prstTxWarp>
          </a:bodyPr>
          <a:lstStyle>
            <a:lvl1pPr algn="ctr" eaLnBrk="0" hangingPunct="0">
              <a:lnSpc>
                <a:spcPct val="100000"/>
              </a:lnSpc>
              <a:spcBef>
                <a:spcPct val="0"/>
              </a:spcBef>
              <a:spcAft>
                <a:spcPct val="0"/>
              </a:spcAft>
              <a:defRPr sz="800" b="0">
                <a:solidFill>
                  <a:srgbClr val="00529B"/>
                </a:solidFill>
                <a:ea typeface="+mn-ea"/>
                <a:cs typeface="+mn-cs"/>
              </a:defRPr>
            </a:lvl1pPr>
          </a:lstStyle>
          <a:p>
            <a:pPr>
              <a:defRPr/>
            </a:pPr>
            <a:r>
              <a:rPr lang="en-US" dirty="0"/>
              <a:t> </a:t>
            </a:r>
            <a:fld id="{E1E29525-C903-49F9-BB30-68358B75B689}" type="slidenum">
              <a:rPr lang="en-US"/>
              <a:pPr>
                <a:defRPr/>
              </a:pPr>
              <a:t>‹#›</a:t>
            </a:fld>
            <a:endParaRPr lang="en-US" dirty="0"/>
          </a:p>
        </p:txBody>
      </p:sp>
      <p:sp>
        <p:nvSpPr>
          <p:cNvPr id="27" name="Rectangle 288"/>
          <p:cNvSpPr>
            <a:spLocks noChangeArrowheads="1"/>
          </p:cNvSpPr>
          <p:nvPr/>
        </p:nvSpPr>
        <p:spPr bwMode="gray">
          <a:xfrm>
            <a:off x="506412" y="6328581"/>
            <a:ext cx="2833679" cy="300595"/>
          </a:xfrm>
          <a:prstGeom prst="rect">
            <a:avLst/>
          </a:prstGeom>
          <a:noFill/>
          <a:ln w="12700">
            <a:noFill/>
            <a:miter lim="800000"/>
            <a:headEnd type="none" w="sm" len="sm"/>
            <a:tailEnd type="none" w="sm" len="sm"/>
          </a:ln>
          <a:effectLst/>
        </p:spPr>
        <p:txBody>
          <a:bodyPr wrap="square" lIns="0" tIns="0" rIns="0" bIns="0" anchor="b">
            <a:spAutoFit/>
          </a:bodyPr>
          <a:lstStyle/>
          <a:p>
            <a:pPr algn="l" rtl="0" fontAlgn="base">
              <a:spcBef>
                <a:spcPts val="0"/>
              </a:spcBef>
              <a:spcAft>
                <a:spcPts val="600"/>
              </a:spcAft>
            </a:pPr>
            <a:r>
              <a:rPr lang="en-US" sz="800" b="0" kern="1200" dirty="0" smtClean="0">
                <a:solidFill>
                  <a:schemeClr val="tx1"/>
                </a:solidFill>
                <a:latin typeface="Arial" charset="0"/>
                <a:ea typeface="Arial Unicode MS" pitchFamily="34" charset="-128"/>
                <a:cs typeface="Arial Unicode MS" pitchFamily="34" charset="-128"/>
              </a:rPr>
              <a:t>CONFIDENTIAL AND PROPRIETARY</a:t>
            </a:r>
          </a:p>
          <a:p>
            <a:pPr algn="l" rtl="0" fontAlgn="base">
              <a:spcBef>
                <a:spcPts val="0"/>
              </a:spcBef>
              <a:spcAft>
                <a:spcPts val="0"/>
              </a:spcAft>
            </a:pPr>
            <a:r>
              <a:rPr lang="en-US" sz="800" b="0" kern="1200" dirty="0" smtClean="0">
                <a:solidFill>
                  <a:schemeClr val="tx1"/>
                </a:solidFill>
                <a:latin typeface="Arial" charset="0"/>
                <a:ea typeface="Arial Unicode MS" pitchFamily="34" charset="-128"/>
                <a:cs typeface="Arial Unicode MS" pitchFamily="34" charset="-128"/>
              </a:rPr>
              <a:t>© 2014 Gartner, Inc. and/or its affiliates. All rights reserved.</a:t>
            </a:r>
          </a:p>
        </p:txBody>
      </p:sp>
    </p:spTree>
  </p:cSld>
  <p:clrMap bg1="lt1" tx1="dk1" bg2="lt2" tx2="dk2" accent1="accent1" accent2="accent2" accent3="accent3" accent4="accent4" accent5="accent5" accent6="accent6" hlink="hlink" folHlink="folHlink"/>
  <p:sldLayoutIdLst>
    <p:sldLayoutId id="2147483688" r:id="rId1"/>
    <p:sldLayoutId id="2147483677" r:id="rId2"/>
    <p:sldLayoutId id="2147483679" r:id="rId3"/>
    <p:sldLayoutId id="2147483681" r:id="rId4"/>
    <p:sldLayoutId id="2147483682" r:id="rId5"/>
    <p:sldLayoutId id="2147483689" r:id="rId6"/>
  </p:sldLayoutIdLst>
  <p:transition/>
  <p:hf sldNum="0" hdr="0" dt="0"/>
  <p:txStyles>
    <p:titleStyle>
      <a:lvl1pPr algn="l" rtl="0" eaLnBrk="1" fontAlgn="base" hangingPunct="1">
        <a:lnSpc>
          <a:spcPct val="90000"/>
        </a:lnSpc>
        <a:spcBef>
          <a:spcPct val="0"/>
        </a:spcBef>
        <a:spcAft>
          <a:spcPct val="0"/>
        </a:spcAft>
        <a:defRPr lang="en-US" sz="3200" b="1" smtClean="0">
          <a:solidFill>
            <a:srgbClr val="00529B"/>
          </a:solidFill>
          <a:latin typeface="+mj-lt"/>
          <a:ea typeface="+mj-ea"/>
          <a:cs typeface="+mj-cs"/>
        </a:defRPr>
      </a:lvl1pPr>
      <a:lvl2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2pPr>
      <a:lvl3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3pPr>
      <a:lvl4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4pPr>
      <a:lvl5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5pPr>
      <a:lvl6pPr marL="457200"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6pPr>
      <a:lvl7pPr marL="914400"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7pPr>
      <a:lvl8pPr marL="1371600"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8pPr>
      <a:lvl9pPr marL="1828800"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9pPr>
    </p:titleStyle>
    <p:bodyStyle>
      <a:lvl1pPr marL="347663" indent="-347663" algn="l" rtl="0" eaLnBrk="1" fontAlgn="base" hangingPunct="1">
        <a:lnSpc>
          <a:spcPct val="90000"/>
        </a:lnSpc>
        <a:spcBef>
          <a:spcPct val="30000"/>
        </a:spcBef>
        <a:spcAft>
          <a:spcPct val="10000"/>
        </a:spcAft>
        <a:buClr>
          <a:srgbClr val="00529B"/>
        </a:buClr>
        <a:buFont typeface="Times" pitchFamily="18" charset="0"/>
        <a:buChar char="•"/>
        <a:defRPr sz="2800">
          <a:solidFill>
            <a:schemeClr val="tx1"/>
          </a:solidFill>
          <a:latin typeface="+mn-lt"/>
          <a:ea typeface="+mn-ea"/>
          <a:cs typeface="+mn-cs"/>
        </a:defRPr>
      </a:lvl1pPr>
      <a:lvl2pPr marL="635000" indent="-173038" algn="l" rtl="0" eaLnBrk="1" fontAlgn="base" hangingPunct="1">
        <a:lnSpc>
          <a:spcPct val="90000"/>
        </a:lnSpc>
        <a:spcBef>
          <a:spcPct val="30000"/>
        </a:spcBef>
        <a:spcAft>
          <a:spcPct val="10000"/>
        </a:spcAft>
        <a:buClr>
          <a:schemeClr val="tx1"/>
        </a:buClr>
        <a:buFont typeface="Arial" charset="0"/>
        <a:buChar char="-"/>
        <a:defRPr sz="2400">
          <a:solidFill>
            <a:schemeClr val="tx1"/>
          </a:solidFill>
          <a:latin typeface="+mn-lt"/>
          <a:ea typeface="+mn-ea"/>
          <a:cs typeface="+mn-cs"/>
        </a:defRPr>
      </a:lvl2pPr>
      <a:lvl3pPr marL="922338" indent="-173038"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3pPr>
      <a:lvl4pPr marL="1209675" indent="-173038" algn="l" rtl="0" eaLnBrk="1" fontAlgn="base" hangingPunct="1">
        <a:lnSpc>
          <a:spcPct val="90000"/>
        </a:lnSpc>
        <a:spcBef>
          <a:spcPct val="30000"/>
        </a:spcBef>
        <a:spcAft>
          <a:spcPct val="10000"/>
        </a:spcAft>
        <a:buClr>
          <a:schemeClr val="tx1"/>
        </a:buClr>
        <a:buFont typeface="Arial" charset="0"/>
        <a:buChar char="-"/>
        <a:defRPr sz="2000">
          <a:solidFill>
            <a:schemeClr val="tx1"/>
          </a:solidFill>
          <a:latin typeface="+mn-lt"/>
          <a:ea typeface="+mn-ea"/>
          <a:cs typeface="+mn-cs"/>
        </a:defRPr>
      </a:lvl4pPr>
      <a:lvl5pPr marL="1497013" indent="-173038"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5pPr>
      <a:lvl6pPr marL="1954213" indent="-173038"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6pPr>
      <a:lvl7pPr marL="2411413" indent="-173038"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7pPr>
      <a:lvl8pPr marL="2868613" indent="-173038"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8pPr>
      <a:lvl9pPr marL="3325813" indent="-173038"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18.xml.rels><?xml version="1.0" encoding="UTF-8" standalone="yes"?>
<Relationships xmlns="http://schemas.openxmlformats.org/package/2006/relationships"><Relationship Id="rId8" Type="http://schemas.openxmlformats.org/officeDocument/2006/relationships/hyperlink" Target="http://www.gartner.com/document/2711522" TargetMode="External"/><Relationship Id="rId3" Type="http://schemas.openxmlformats.org/officeDocument/2006/relationships/audio" Target="../media/audio1.wav"/><Relationship Id="rId7" Type="http://schemas.openxmlformats.org/officeDocument/2006/relationships/hyperlink" Target="http://www.gartner.com/document/2666523"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hyperlink" Target="http://www.gartner.com/document/2753718" TargetMode="External"/><Relationship Id="rId5" Type="http://schemas.openxmlformats.org/officeDocument/2006/relationships/hyperlink" Target="http://www.gartner.com/document/2847717" TargetMode="External"/><Relationship Id="rId4" Type="http://schemas.openxmlformats.org/officeDocument/2006/relationships/hyperlink" Target="http://www.gartner.com/document/2485716" TargetMode="External"/><Relationship Id="rId9" Type="http://schemas.openxmlformats.org/officeDocument/2006/relationships/hyperlink" Target="http://www.gartner.com/document/2130615"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92"/>
          <p:cNvSpPr>
            <a:spLocks noGrp="1" noChangeArrowheads="1"/>
          </p:cNvSpPr>
          <p:nvPr>
            <p:ph type="subTitle" idx="1"/>
          </p:nvPr>
        </p:nvSpPr>
        <p:spPr/>
        <p:txBody>
          <a:bodyPr/>
          <a:lstStyle/>
          <a:p>
            <a:r>
              <a:rPr lang="en-US" dirty="0" smtClean="0"/>
              <a:t>						</a:t>
            </a:r>
            <a:r>
              <a:rPr lang="en-US" sz="2400" dirty="0" smtClean="0"/>
              <a:t>Cameron </a:t>
            </a:r>
            <a:r>
              <a:rPr lang="en-US" sz="2400" dirty="0" err="1" smtClean="0"/>
              <a:t>Haight</a:t>
            </a:r>
            <a:r>
              <a:rPr lang="en-US" sz="2400" dirty="0" smtClean="0"/>
              <a:t>				Research Vice President</a:t>
            </a:r>
            <a:br>
              <a:rPr lang="en-US" sz="2400" dirty="0" smtClean="0"/>
            </a:br>
            <a:r>
              <a:rPr lang="en-US" sz="2400" dirty="0" smtClean="0"/>
              <a:t>@</a:t>
            </a:r>
            <a:r>
              <a:rPr lang="en-US" sz="2400" dirty="0" err="1" smtClean="0"/>
              <a:t>cameron_haight</a:t>
            </a:r>
            <a:endParaRPr lang="en-US" sz="2400" dirty="0" smtClean="0"/>
          </a:p>
          <a:p>
            <a:endParaRPr lang="en-US" sz="2400" dirty="0"/>
          </a:p>
        </p:txBody>
      </p:sp>
      <p:sp>
        <p:nvSpPr>
          <p:cNvPr id="3075" name="Rectangle 91"/>
          <p:cNvSpPr>
            <a:spLocks noGrp="1" noChangeArrowheads="1"/>
          </p:cNvSpPr>
          <p:nvPr>
            <p:ph type="ctrTitle"/>
          </p:nvPr>
        </p:nvSpPr>
        <p:spPr/>
        <p:txBody>
          <a:bodyPr/>
          <a:lstStyle/>
          <a:p>
            <a:r>
              <a:rPr lang="en-US" dirty="0"/>
              <a:t>Patterns of Enterprise </a:t>
            </a:r>
            <a:r>
              <a:rPr lang="en-US" dirty="0" err="1"/>
              <a:t>DevOps</a:t>
            </a:r>
            <a:r>
              <a:rPr lang="en-US" dirty="0"/>
              <a:t> Adoption</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6412" y="190500"/>
            <a:ext cx="8637587" cy="885825"/>
          </a:xfrm>
        </p:spPr>
        <p:txBody>
          <a:bodyPr/>
          <a:lstStyle/>
          <a:p>
            <a:r>
              <a:rPr lang="en-US" dirty="0" smtClean="0"/>
              <a:t>Also Need Constant Vigilance Re: Vendor Claims</a:t>
            </a:r>
            <a:endParaRPr lang="en-US" dirty="0"/>
          </a:p>
        </p:txBody>
      </p:sp>
      <p:pic>
        <p:nvPicPr>
          <p:cNvPr id="5123" name="Picture 3"/>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57173" y="1302354"/>
            <a:ext cx="8020770" cy="4808160"/>
          </a:xfrm>
          <a:prstGeom prst="rect">
            <a:avLst/>
          </a:prstGeom>
          <a:solidFill>
            <a:schemeClr val="accent1">
              <a:lumMod val="75000"/>
            </a:schemeClr>
          </a:solidFill>
          <a:ln>
            <a:noFill/>
          </a:ln>
          <a:effectLst>
            <a:outerShdw dist="35921" dir="2700000" algn="ctr" rotWithShape="0">
              <a:schemeClr val="bg2"/>
            </a:outerShdw>
            <a:softEdge rad="63500"/>
          </a:effectLst>
          <a:extLst/>
        </p:spPr>
      </p:pic>
      <p:sp>
        <p:nvSpPr>
          <p:cNvPr id="4" name="Footer Placeholder 3"/>
          <p:cNvSpPr>
            <a:spLocks noGrp="1"/>
          </p:cNvSpPr>
          <p:nvPr>
            <p:ph type="ftr" sz="quarter" idx="3"/>
          </p:nvPr>
        </p:nvSpPr>
        <p:spPr>
          <a:xfrm>
            <a:off x="4343400" y="6388870"/>
            <a:ext cx="457200" cy="228600"/>
          </a:xfrm>
        </p:spPr>
        <p:txBody>
          <a:bodyPr/>
          <a:lstStyle/>
          <a:p>
            <a:pPr>
              <a:defRPr/>
            </a:pPr>
            <a:r>
              <a:rPr lang="en-US" smtClean="0"/>
              <a:t> </a:t>
            </a:r>
            <a:fld id="{E1E29525-C903-49F9-BB30-68358B75B689}" type="slidenum">
              <a:rPr lang="en-US" smtClean="0"/>
              <a:pPr>
                <a:defRPr/>
              </a:pPr>
              <a:t>9</a:t>
            </a:fld>
            <a:endParaRPr lang="en-US" dirty="0"/>
          </a:p>
        </p:txBody>
      </p:sp>
    </p:spTree>
    <p:extLst>
      <p:ext uri="{BB962C8B-B14F-4D97-AF65-F5344CB8AC3E}">
        <p14:creationId xmlns:p14="http://schemas.microsoft.com/office/powerpoint/2010/main" val="676954246"/>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6412" y="190500"/>
            <a:ext cx="8535987" cy="885825"/>
          </a:xfrm>
        </p:spPr>
        <p:txBody>
          <a:bodyPr/>
          <a:lstStyle/>
          <a:p>
            <a:r>
              <a:rPr lang="en-US" dirty="0" smtClean="0"/>
              <a:t>What “Parts” of </a:t>
            </a:r>
            <a:r>
              <a:rPr lang="en-US" dirty="0" err="1" smtClean="0"/>
              <a:t>DevOps</a:t>
            </a:r>
            <a:r>
              <a:rPr lang="en-US" dirty="0" smtClean="0"/>
              <a:t> Are Experiencing the Most Uptake?</a:t>
            </a:r>
            <a:endParaRPr lang="en-US" dirty="0"/>
          </a:p>
        </p:txBody>
      </p:sp>
      <p:sp>
        <p:nvSpPr>
          <p:cNvPr id="4" name="Footer Placeholder 3"/>
          <p:cNvSpPr>
            <a:spLocks noGrp="1"/>
          </p:cNvSpPr>
          <p:nvPr>
            <p:ph type="ftr" sz="quarter" idx="3"/>
          </p:nvPr>
        </p:nvSpPr>
        <p:spPr/>
        <p:txBody>
          <a:bodyPr/>
          <a:lstStyle/>
          <a:p>
            <a:pPr>
              <a:defRPr/>
            </a:pPr>
            <a:r>
              <a:rPr lang="en-US" smtClean="0"/>
              <a:t> </a:t>
            </a:r>
            <a:fld id="{E1E29525-C903-49F9-BB30-68358B75B689}" type="slidenum">
              <a:rPr lang="en-US" smtClean="0"/>
              <a:pPr>
                <a:defRPr/>
              </a:pPr>
              <a:t>10</a:t>
            </a:fld>
            <a:endParaRPr lang="en-US" dirty="0"/>
          </a:p>
        </p:txBody>
      </p:sp>
      <p:graphicFrame>
        <p:nvGraphicFramePr>
          <p:cNvPr id="5" name="TY.RC_PR.4808_SL.97cc338a_IT.1008a6b28631_DPH.328d1db1_TH.c55cad2fb262_DPS.1_TS.43"/>
          <p:cNvGraphicFramePr/>
          <p:nvPr>
            <p:extLst>
              <p:ext uri="{D42A27DB-BD31-4B8C-83A1-F6EECF244321}">
                <p14:modId xmlns:p14="http://schemas.microsoft.com/office/powerpoint/2010/main" val="2186525783"/>
              </p:ext>
            </p:extLst>
          </p:nvPr>
        </p:nvGraphicFramePr>
        <p:xfrm>
          <a:off x="522514" y="1335314"/>
          <a:ext cx="8418286" cy="4927488"/>
        </p:xfrm>
        <a:graphic>
          <a:graphicData uri="http://schemas.openxmlformats.org/drawingml/2006/chart">
            <c:chart xmlns:c="http://schemas.openxmlformats.org/drawingml/2006/chart" xmlns:r="http://schemas.openxmlformats.org/officeDocument/2006/relationships" r:id="rId2"/>
          </a:graphicData>
        </a:graphic>
      </p:graphicFrame>
      <p:sp>
        <p:nvSpPr>
          <p:cNvPr id="6" name="TY.RX_PR.4808_SL.97cc338a_IT.90d7a22e6e77"/>
          <p:cNvSpPr txBox="1">
            <a:spLocks/>
          </p:cNvSpPr>
          <p:nvPr/>
        </p:nvSpPr>
        <p:spPr bwMode="auto">
          <a:xfrm>
            <a:off x="503371" y="6291613"/>
            <a:ext cx="1562100" cy="254000"/>
          </a:xfrm>
          <a:prstGeom prst="rect">
            <a:avLst/>
          </a:prstGeom>
          <a:noFill/>
          <a:ln w="9525" algn="ctr">
            <a:noFill/>
            <a:miter lim="800000"/>
            <a:headEnd/>
            <a:tailEnd/>
          </a:ln>
        </p:spPr>
        <p:txBody>
          <a:bodyPr vert="horz" wrap="none" lIns="0" tIns="118872" rIns="228600" bIns="118872" numCol="1" rtlCol="0" anchor="ctr" anchorCtr="0" compatLnSpc="1">
            <a:prstTxWarp prst="textNoShape">
              <a:avLst/>
            </a:prstTxWarp>
            <a:noAutofit/>
          </a:bodyPr>
          <a:lstStyle>
            <a:lvl1pPr algn="l" rtl="0" eaLnBrk="1" fontAlgn="base" hangingPunct="1">
              <a:lnSpc>
                <a:spcPct val="90000"/>
              </a:lnSpc>
              <a:spcBef>
                <a:spcPct val="0"/>
              </a:spcBef>
              <a:spcAft>
                <a:spcPct val="0"/>
              </a:spcAft>
              <a:defRPr lang="en-US" sz="3200" b="1" smtClean="0">
                <a:solidFill>
                  <a:srgbClr val="00529B"/>
                </a:solidFill>
                <a:latin typeface="+mj-lt"/>
                <a:ea typeface="+mj-ea"/>
                <a:cs typeface="+mj-cs"/>
              </a:defRPr>
            </a:lvl1pPr>
            <a:lvl2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2pPr>
            <a:lvl3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3pPr>
            <a:lvl4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4pPr>
            <a:lvl5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5pPr>
            <a:lvl6pPr marL="457200"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6pPr>
            <a:lvl7pPr marL="914400"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7pPr>
            <a:lvl8pPr marL="1371600"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8pPr>
            <a:lvl9pPr marL="1828800"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9pPr>
          </a:lstStyle>
          <a:p>
            <a:r>
              <a:rPr lang="en-US" sz="800" b="0" dirty="0" smtClean="0">
                <a:solidFill>
                  <a:srgbClr val="7F7F7F"/>
                </a:solidFill>
                <a:latin typeface="Arial"/>
                <a:cs typeface="Arial"/>
              </a:rPr>
              <a:t>Source: Gartner Research (</a:t>
            </a:r>
            <a:r>
              <a:rPr lang="en-US" sz="800" b="0" dirty="0" smtClean="0">
                <a:solidFill>
                  <a:schemeClr val="bg1">
                    <a:lumMod val="50000"/>
                  </a:schemeClr>
                </a:solidFill>
                <a:latin typeface="Arial"/>
                <a:cs typeface="Arial"/>
              </a:rPr>
              <a:t>n=56</a:t>
            </a:r>
            <a:r>
              <a:rPr lang="en-US" sz="800" b="0" dirty="0" smtClean="0">
                <a:solidFill>
                  <a:srgbClr val="7F7F7F"/>
                </a:solidFill>
                <a:latin typeface="Arial"/>
                <a:cs typeface="Arial"/>
              </a:rPr>
              <a:t>)</a:t>
            </a:r>
            <a:endParaRPr lang="en-US" sz="800" b="0" dirty="0">
              <a:solidFill>
                <a:srgbClr val="7F7F7F"/>
              </a:solidFill>
              <a:latin typeface="Arial"/>
              <a:cs typeface="Arial"/>
            </a:endParaRPr>
          </a:p>
        </p:txBody>
      </p:sp>
    </p:spTree>
    <p:extLst>
      <p:ext uri="{BB962C8B-B14F-4D97-AF65-F5344CB8AC3E}">
        <p14:creationId xmlns:p14="http://schemas.microsoft.com/office/powerpoint/2010/main" val="2294823374"/>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There is Also Increasing Interest in Full Stack Engineers/2 Pizza Teams</a:t>
            </a:r>
            <a:endParaRPr lang="en-US" dirty="0"/>
          </a:p>
        </p:txBody>
      </p:sp>
      <p:sp>
        <p:nvSpPr>
          <p:cNvPr id="8" name="Rectangle 7"/>
          <p:cNvSpPr/>
          <p:nvPr/>
        </p:nvSpPr>
        <p:spPr>
          <a:xfrm>
            <a:off x="417121" y="6304546"/>
            <a:ext cx="6107373" cy="203133"/>
          </a:xfrm>
          <a:prstGeom prst="rect">
            <a:avLst/>
          </a:prstGeom>
        </p:spPr>
        <p:txBody>
          <a:bodyPr wrap="square">
            <a:spAutoFit/>
          </a:bodyPr>
          <a:lstStyle/>
          <a:p>
            <a:pPr algn="l"/>
            <a:r>
              <a:rPr lang="en-US" sz="800" dirty="0" smtClean="0">
                <a:solidFill>
                  <a:schemeClr val="bg1">
                    <a:lumMod val="50000"/>
                  </a:schemeClr>
                </a:solidFill>
              </a:rPr>
              <a:t>Source: </a:t>
            </a:r>
            <a:r>
              <a:rPr lang="en-US" sz="800" dirty="0">
                <a:solidFill>
                  <a:schemeClr val="bg1">
                    <a:lumMod val="50000"/>
                  </a:schemeClr>
                </a:solidFill>
              </a:rPr>
              <a:t>https://</a:t>
            </a:r>
            <a:r>
              <a:rPr lang="en-US" sz="800" dirty="0" err="1">
                <a:solidFill>
                  <a:schemeClr val="bg1">
                    <a:lumMod val="50000"/>
                  </a:schemeClr>
                </a:solidFill>
              </a:rPr>
              <a:t>www.flickr.com</a:t>
            </a:r>
            <a:r>
              <a:rPr lang="en-US" sz="800" dirty="0">
                <a:solidFill>
                  <a:schemeClr val="bg1">
                    <a:lumMod val="50000"/>
                  </a:schemeClr>
                </a:solidFill>
              </a:rPr>
              <a:t>/photos/</a:t>
            </a:r>
            <a:r>
              <a:rPr lang="en-US" sz="800" dirty="0" err="1">
                <a:solidFill>
                  <a:schemeClr val="bg1">
                    <a:lumMod val="50000"/>
                  </a:schemeClr>
                </a:solidFill>
              </a:rPr>
              <a:t>deltamike</a:t>
            </a:r>
            <a:r>
              <a:rPr lang="en-US" sz="800" dirty="0">
                <a:solidFill>
                  <a:schemeClr val="bg1">
                    <a:lumMod val="50000"/>
                  </a:schemeClr>
                </a:solidFill>
              </a:rPr>
              <a:t>/112665732</a:t>
            </a:r>
          </a:p>
        </p:txBody>
      </p:sp>
      <p:pic>
        <p:nvPicPr>
          <p:cNvPr id="2051" name="Picture 3" descr="C:\Users\chaight\Downloads\112665732_6727633f0f_z (1).jpg"/>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522514" y="1200053"/>
            <a:ext cx="8258629" cy="5060951"/>
          </a:xfrm>
          <a:prstGeom prst="rect">
            <a:avLst/>
          </a:prstGeom>
          <a:noFill/>
          <a:effectLst>
            <a:softEdge rad="63500"/>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262178198"/>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6" name="Straight Connector 125"/>
          <p:cNvCxnSpPr/>
          <p:nvPr/>
        </p:nvCxnSpPr>
        <p:spPr bwMode="auto">
          <a:xfrm>
            <a:off x="446265" y="3591456"/>
            <a:ext cx="8126235" cy="0"/>
          </a:xfrm>
          <a:prstGeom prst="line">
            <a:avLst/>
          </a:prstGeom>
          <a:solidFill>
            <a:srgbClr val="00529B"/>
          </a:solidFill>
          <a:ln w="12700" cap="flat" cmpd="sng" algn="ctr">
            <a:solidFill>
              <a:schemeClr val="tx1"/>
            </a:solidFill>
            <a:prstDash val="dash"/>
            <a:round/>
            <a:headEnd type="none" w="med" len="med"/>
            <a:tailEnd type="none" w="lg" len="lg"/>
          </a:ln>
          <a:effectLst/>
        </p:spPr>
      </p:cxnSp>
      <p:cxnSp>
        <p:nvCxnSpPr>
          <p:cNvPr id="127" name="Straight Connector 126"/>
          <p:cNvCxnSpPr/>
          <p:nvPr/>
        </p:nvCxnSpPr>
        <p:spPr bwMode="auto">
          <a:xfrm>
            <a:off x="446265" y="2743093"/>
            <a:ext cx="8126235" cy="0"/>
          </a:xfrm>
          <a:prstGeom prst="line">
            <a:avLst/>
          </a:prstGeom>
          <a:solidFill>
            <a:srgbClr val="00529B"/>
          </a:solidFill>
          <a:ln w="12700" cap="flat" cmpd="sng" algn="ctr">
            <a:solidFill>
              <a:schemeClr val="tx1"/>
            </a:solidFill>
            <a:prstDash val="dash"/>
            <a:round/>
            <a:headEnd type="none" w="med" len="med"/>
            <a:tailEnd type="none" w="lg" len="lg"/>
          </a:ln>
          <a:effectLst/>
        </p:spPr>
      </p:cxnSp>
      <p:cxnSp>
        <p:nvCxnSpPr>
          <p:cNvPr id="125" name="Straight Connector 124"/>
          <p:cNvCxnSpPr/>
          <p:nvPr/>
        </p:nvCxnSpPr>
        <p:spPr bwMode="auto">
          <a:xfrm>
            <a:off x="446265" y="4344569"/>
            <a:ext cx="8126235" cy="0"/>
          </a:xfrm>
          <a:prstGeom prst="line">
            <a:avLst/>
          </a:prstGeom>
          <a:solidFill>
            <a:srgbClr val="00529B"/>
          </a:solidFill>
          <a:ln w="12700" cap="flat" cmpd="sng" algn="ctr">
            <a:solidFill>
              <a:schemeClr val="tx1"/>
            </a:solidFill>
            <a:prstDash val="dash"/>
            <a:round/>
            <a:headEnd type="none" w="med" len="med"/>
            <a:tailEnd type="none" w="lg" len="lg"/>
          </a:ln>
          <a:effectLst/>
        </p:spPr>
      </p:cxnSp>
      <p:cxnSp>
        <p:nvCxnSpPr>
          <p:cNvPr id="57" name="Straight Connector 56"/>
          <p:cNvCxnSpPr/>
          <p:nvPr/>
        </p:nvCxnSpPr>
        <p:spPr bwMode="auto">
          <a:xfrm>
            <a:off x="446265" y="5097682"/>
            <a:ext cx="8126235" cy="0"/>
          </a:xfrm>
          <a:prstGeom prst="line">
            <a:avLst/>
          </a:prstGeom>
          <a:solidFill>
            <a:srgbClr val="00529B"/>
          </a:solidFill>
          <a:ln w="12700" cap="flat" cmpd="sng" algn="ctr">
            <a:solidFill>
              <a:schemeClr val="tx1"/>
            </a:solidFill>
            <a:prstDash val="dash"/>
            <a:round/>
            <a:headEnd type="none" w="med" len="med"/>
            <a:tailEnd type="none" w="lg" len="lg"/>
          </a:ln>
          <a:effectLst/>
        </p:spPr>
      </p:cxnSp>
      <p:sp>
        <p:nvSpPr>
          <p:cNvPr id="2" name="Title 1"/>
          <p:cNvSpPr>
            <a:spLocks noGrp="1"/>
          </p:cNvSpPr>
          <p:nvPr>
            <p:ph type="title"/>
          </p:nvPr>
        </p:nvSpPr>
        <p:spPr/>
        <p:txBody>
          <a:bodyPr/>
          <a:lstStyle/>
          <a:p>
            <a:r>
              <a:rPr lang="en-US" dirty="0" smtClean="0"/>
              <a:t>Metrics That We Are Observing That Clients Use to Measure </a:t>
            </a:r>
            <a:r>
              <a:rPr lang="en-US" dirty="0" err="1" smtClean="0"/>
              <a:t>DevOps</a:t>
            </a:r>
            <a:endParaRPr lang="en-US" dirty="0"/>
          </a:p>
        </p:txBody>
      </p:sp>
      <p:sp>
        <p:nvSpPr>
          <p:cNvPr id="59" name="Isosceles Triangle 58"/>
          <p:cNvSpPr/>
          <p:nvPr/>
        </p:nvSpPr>
        <p:spPr bwMode="blackWhite">
          <a:xfrm>
            <a:off x="1870188" y="1574311"/>
            <a:ext cx="5449720" cy="4328561"/>
          </a:xfrm>
          <a:prstGeom prst="triangle">
            <a:avLst/>
          </a:prstGeom>
          <a:solidFill>
            <a:srgbClr val="425A82"/>
          </a:solidFill>
          <a:ln w="19050" algn="ctr">
            <a:solidFill>
              <a:schemeClr val="accent1"/>
            </a:solidFill>
            <a:round/>
            <a:headEnd/>
            <a:tailEnd/>
          </a:ln>
        </p:spPr>
        <p:txBody>
          <a:bodyPr wrap="square" lIns="45720" rIns="45720" rtlCol="0" anchor="ctr"/>
          <a:lstStyle/>
          <a:p>
            <a:pPr algn="ctr">
              <a:spcBef>
                <a:spcPct val="0"/>
              </a:spcBef>
              <a:buSzTx/>
            </a:pPr>
            <a:endParaRPr lang="en-US" sz="1200" dirty="0" err="1" smtClean="0">
              <a:solidFill>
                <a:schemeClr val="tx1"/>
              </a:solidFill>
            </a:endParaRPr>
          </a:p>
        </p:txBody>
      </p:sp>
      <p:cxnSp>
        <p:nvCxnSpPr>
          <p:cNvPr id="12" name="Straight Connector 11"/>
          <p:cNvCxnSpPr/>
          <p:nvPr/>
        </p:nvCxnSpPr>
        <p:spPr bwMode="auto">
          <a:xfrm>
            <a:off x="2343023" y="5097682"/>
            <a:ext cx="4484708" cy="0"/>
          </a:xfrm>
          <a:prstGeom prst="line">
            <a:avLst/>
          </a:prstGeom>
          <a:solidFill>
            <a:srgbClr val="00529B"/>
          </a:solidFill>
          <a:ln w="19050" cap="flat" cmpd="sng" algn="ctr">
            <a:solidFill>
              <a:schemeClr val="accent1"/>
            </a:solidFill>
            <a:prstDash val="solid"/>
            <a:round/>
            <a:headEnd type="none" w="med" len="med"/>
            <a:tailEnd type="none" w="med" len="med"/>
          </a:ln>
          <a:effectLst/>
        </p:spPr>
      </p:cxnSp>
      <p:sp>
        <p:nvSpPr>
          <p:cNvPr id="20" name="TextBox 19"/>
          <p:cNvSpPr txBox="1"/>
          <p:nvPr/>
        </p:nvSpPr>
        <p:spPr>
          <a:xfrm>
            <a:off x="4047797" y="2994268"/>
            <a:ext cx="1123543" cy="417473"/>
          </a:xfrm>
          <a:prstGeom prst="rect">
            <a:avLst/>
          </a:prstGeom>
          <a:noFill/>
        </p:spPr>
        <p:txBody>
          <a:bodyPr wrap="square" rtlCol="0">
            <a:noAutofit/>
          </a:bodyPr>
          <a:lstStyle/>
          <a:p>
            <a:pPr algn="ctr"/>
            <a:r>
              <a:rPr lang="en-US" sz="1200" b="1" dirty="0" smtClean="0">
                <a:solidFill>
                  <a:schemeClr val="bg1"/>
                </a:solidFill>
              </a:rPr>
              <a:t>Customer Value</a:t>
            </a:r>
          </a:p>
        </p:txBody>
      </p:sp>
      <p:sp>
        <p:nvSpPr>
          <p:cNvPr id="21" name="TextBox 20"/>
          <p:cNvSpPr txBox="1"/>
          <p:nvPr/>
        </p:nvSpPr>
        <p:spPr>
          <a:xfrm>
            <a:off x="3679399" y="3770276"/>
            <a:ext cx="1860339" cy="417473"/>
          </a:xfrm>
          <a:prstGeom prst="rect">
            <a:avLst/>
          </a:prstGeom>
          <a:noFill/>
        </p:spPr>
        <p:txBody>
          <a:bodyPr wrap="square" rtlCol="0">
            <a:noAutofit/>
          </a:bodyPr>
          <a:lstStyle/>
          <a:p>
            <a:pPr algn="ctr"/>
            <a:r>
              <a:rPr lang="en-US" sz="1200" b="1" dirty="0" smtClean="0">
                <a:solidFill>
                  <a:schemeClr val="bg1"/>
                </a:solidFill>
              </a:rPr>
              <a:t>Organizational</a:t>
            </a:r>
            <a:br>
              <a:rPr lang="en-US" sz="1200" b="1" dirty="0" smtClean="0">
                <a:solidFill>
                  <a:schemeClr val="bg1"/>
                </a:solidFill>
              </a:rPr>
            </a:br>
            <a:r>
              <a:rPr lang="en-US" sz="1200" b="1" dirty="0" smtClean="0">
                <a:solidFill>
                  <a:schemeClr val="bg1"/>
                </a:solidFill>
              </a:rPr>
              <a:t>Effectiveness</a:t>
            </a:r>
          </a:p>
        </p:txBody>
      </p:sp>
      <p:sp>
        <p:nvSpPr>
          <p:cNvPr id="22" name="TextBox 21"/>
          <p:cNvSpPr txBox="1"/>
          <p:nvPr/>
        </p:nvSpPr>
        <p:spPr>
          <a:xfrm>
            <a:off x="3131256" y="4472851"/>
            <a:ext cx="1145328" cy="417473"/>
          </a:xfrm>
          <a:prstGeom prst="rect">
            <a:avLst/>
          </a:prstGeom>
          <a:noFill/>
        </p:spPr>
        <p:txBody>
          <a:bodyPr wrap="square" rtlCol="0">
            <a:noAutofit/>
          </a:bodyPr>
          <a:lstStyle/>
          <a:p>
            <a:pPr algn="ctr"/>
            <a:r>
              <a:rPr lang="en-US" sz="1200" b="1" dirty="0" smtClean="0">
                <a:solidFill>
                  <a:schemeClr val="bg1"/>
                </a:solidFill>
              </a:rPr>
              <a:t>Service Quality</a:t>
            </a:r>
          </a:p>
        </p:txBody>
      </p:sp>
      <p:sp>
        <p:nvSpPr>
          <p:cNvPr id="23" name="TextBox 22"/>
          <p:cNvSpPr txBox="1"/>
          <p:nvPr/>
        </p:nvSpPr>
        <p:spPr>
          <a:xfrm>
            <a:off x="4938496" y="4472851"/>
            <a:ext cx="1165120" cy="417473"/>
          </a:xfrm>
          <a:prstGeom prst="rect">
            <a:avLst/>
          </a:prstGeom>
          <a:noFill/>
        </p:spPr>
        <p:txBody>
          <a:bodyPr wrap="square" rtlCol="0">
            <a:noAutofit/>
          </a:bodyPr>
          <a:lstStyle/>
          <a:p>
            <a:pPr algn="ctr"/>
            <a:r>
              <a:rPr lang="en-US" sz="1200" b="1" dirty="0" smtClean="0">
                <a:solidFill>
                  <a:schemeClr val="bg1"/>
                </a:solidFill>
              </a:rPr>
              <a:t>Service Velocity</a:t>
            </a:r>
          </a:p>
        </p:txBody>
      </p:sp>
      <p:sp>
        <p:nvSpPr>
          <p:cNvPr id="24" name="TextBox 23"/>
          <p:cNvSpPr txBox="1"/>
          <p:nvPr/>
        </p:nvSpPr>
        <p:spPr>
          <a:xfrm>
            <a:off x="3893863" y="5299202"/>
            <a:ext cx="1431411" cy="417473"/>
          </a:xfrm>
          <a:prstGeom prst="rect">
            <a:avLst/>
          </a:prstGeom>
          <a:noFill/>
        </p:spPr>
        <p:txBody>
          <a:bodyPr wrap="square" rtlCol="0">
            <a:noAutofit/>
          </a:bodyPr>
          <a:lstStyle/>
          <a:p>
            <a:pPr algn="ctr"/>
            <a:r>
              <a:rPr lang="en-US" sz="1200" b="1" dirty="0" smtClean="0">
                <a:solidFill>
                  <a:schemeClr val="bg1"/>
                </a:solidFill>
              </a:rPr>
              <a:t>Operational Efficiency</a:t>
            </a:r>
          </a:p>
        </p:txBody>
      </p:sp>
      <p:sp>
        <p:nvSpPr>
          <p:cNvPr id="29" name="TextBox 28"/>
          <p:cNvSpPr txBox="1"/>
          <p:nvPr/>
        </p:nvSpPr>
        <p:spPr>
          <a:xfrm>
            <a:off x="7315756" y="5660338"/>
            <a:ext cx="822726" cy="352697"/>
          </a:xfrm>
          <a:prstGeom prst="rect">
            <a:avLst/>
          </a:prstGeom>
          <a:noFill/>
        </p:spPr>
        <p:txBody>
          <a:bodyPr wrap="none" rtlCol="0">
            <a:noAutofit/>
          </a:bodyPr>
          <a:lstStyle/>
          <a:p>
            <a:r>
              <a:rPr lang="en-US" sz="1100" dirty="0" smtClean="0"/>
              <a:t>Servers/FTE</a:t>
            </a:r>
          </a:p>
        </p:txBody>
      </p:sp>
      <p:sp>
        <p:nvSpPr>
          <p:cNvPr id="41" name="TextBox 40"/>
          <p:cNvSpPr txBox="1"/>
          <p:nvPr/>
        </p:nvSpPr>
        <p:spPr>
          <a:xfrm>
            <a:off x="6821800" y="4825944"/>
            <a:ext cx="1371600" cy="352697"/>
          </a:xfrm>
          <a:prstGeom prst="rect">
            <a:avLst/>
          </a:prstGeom>
          <a:noFill/>
        </p:spPr>
        <p:txBody>
          <a:bodyPr wrap="none" rtlCol="0">
            <a:noAutofit/>
          </a:bodyPr>
          <a:lstStyle/>
          <a:p>
            <a:r>
              <a:rPr lang="en-US" sz="1100" dirty="0" smtClean="0"/>
              <a:t>Deployment Frequency</a:t>
            </a:r>
          </a:p>
        </p:txBody>
      </p:sp>
      <p:sp>
        <p:nvSpPr>
          <p:cNvPr id="42" name="TextBox 41"/>
          <p:cNvSpPr txBox="1"/>
          <p:nvPr/>
        </p:nvSpPr>
        <p:spPr>
          <a:xfrm>
            <a:off x="6558780" y="4587419"/>
            <a:ext cx="861751" cy="352697"/>
          </a:xfrm>
          <a:prstGeom prst="rect">
            <a:avLst/>
          </a:prstGeom>
          <a:noFill/>
        </p:spPr>
        <p:txBody>
          <a:bodyPr wrap="none" rtlCol="0">
            <a:noAutofit/>
          </a:bodyPr>
          <a:lstStyle/>
          <a:p>
            <a:r>
              <a:rPr lang="en-US" sz="1100" dirty="0" smtClean="0"/>
              <a:t>Cycle Time</a:t>
            </a:r>
          </a:p>
        </p:txBody>
      </p:sp>
      <p:sp>
        <p:nvSpPr>
          <p:cNvPr id="48" name="TextBox 47"/>
          <p:cNvSpPr txBox="1"/>
          <p:nvPr/>
        </p:nvSpPr>
        <p:spPr>
          <a:xfrm>
            <a:off x="1560531" y="4635083"/>
            <a:ext cx="1031966" cy="352697"/>
          </a:xfrm>
          <a:prstGeom prst="rect">
            <a:avLst/>
          </a:prstGeom>
          <a:noFill/>
        </p:spPr>
        <p:txBody>
          <a:bodyPr wrap="none" rtlCol="0">
            <a:noAutofit/>
          </a:bodyPr>
          <a:lstStyle/>
          <a:p>
            <a:pPr algn="r"/>
            <a:r>
              <a:rPr lang="en-US" sz="1100" dirty="0" smtClean="0"/>
              <a:t>Production Support</a:t>
            </a:r>
          </a:p>
        </p:txBody>
      </p:sp>
      <p:sp>
        <p:nvSpPr>
          <p:cNvPr id="49" name="Oval 48"/>
          <p:cNvSpPr/>
          <p:nvPr/>
        </p:nvSpPr>
        <p:spPr bwMode="blackWhite">
          <a:xfrm>
            <a:off x="2528997" y="4710705"/>
            <a:ext cx="101600" cy="101600"/>
          </a:xfrm>
          <a:prstGeom prst="ellipse">
            <a:avLst/>
          </a:prstGeom>
          <a:solidFill>
            <a:srgbClr val="8BAADD"/>
          </a:solidFill>
          <a:ln w="19050" algn="ctr">
            <a:noFill/>
            <a:round/>
            <a:headEnd/>
            <a:tailEnd/>
          </a:ln>
        </p:spPr>
        <p:txBody>
          <a:bodyPr wrap="square" lIns="45720" rIns="45720" rtlCol="0" anchor="ctr"/>
          <a:lstStyle/>
          <a:p>
            <a:pPr algn="ctr">
              <a:spcBef>
                <a:spcPct val="0"/>
              </a:spcBef>
              <a:buSzTx/>
            </a:pPr>
            <a:endParaRPr lang="en-US" sz="1200" dirty="0" smtClean="0">
              <a:solidFill>
                <a:schemeClr val="tx1"/>
              </a:solidFill>
            </a:endParaRPr>
          </a:p>
        </p:txBody>
      </p:sp>
      <p:sp>
        <p:nvSpPr>
          <p:cNvPr id="52" name="Oval 51"/>
          <p:cNvSpPr/>
          <p:nvPr/>
        </p:nvSpPr>
        <p:spPr bwMode="blackWhite">
          <a:xfrm>
            <a:off x="2379772" y="4946866"/>
            <a:ext cx="101600" cy="101600"/>
          </a:xfrm>
          <a:prstGeom prst="ellipse">
            <a:avLst/>
          </a:prstGeom>
          <a:solidFill>
            <a:srgbClr val="8BAADD"/>
          </a:solidFill>
          <a:ln w="19050" algn="ctr">
            <a:noFill/>
            <a:round/>
            <a:headEnd/>
            <a:tailEnd/>
          </a:ln>
        </p:spPr>
        <p:txBody>
          <a:bodyPr wrap="square" lIns="45720" rIns="45720" rtlCol="0" anchor="ctr"/>
          <a:lstStyle/>
          <a:p>
            <a:pPr algn="ctr">
              <a:spcBef>
                <a:spcPct val="0"/>
              </a:spcBef>
              <a:buSzTx/>
            </a:pPr>
            <a:endParaRPr lang="en-US" sz="1200" dirty="0" smtClean="0">
              <a:solidFill>
                <a:schemeClr val="tx1"/>
              </a:solidFill>
            </a:endParaRPr>
          </a:p>
        </p:txBody>
      </p:sp>
      <p:sp>
        <p:nvSpPr>
          <p:cNvPr id="54" name="TextBox 53"/>
          <p:cNvSpPr txBox="1"/>
          <p:nvPr/>
        </p:nvSpPr>
        <p:spPr>
          <a:xfrm>
            <a:off x="6365544" y="4338723"/>
            <a:ext cx="702961" cy="352697"/>
          </a:xfrm>
          <a:prstGeom prst="rect">
            <a:avLst/>
          </a:prstGeom>
          <a:noFill/>
        </p:spPr>
        <p:txBody>
          <a:bodyPr wrap="square" rtlCol="0">
            <a:noAutofit/>
          </a:bodyPr>
          <a:lstStyle/>
          <a:p>
            <a:pPr algn="r"/>
            <a:r>
              <a:rPr lang="en-US" sz="1100" dirty="0" err="1" smtClean="0"/>
              <a:t>MTTRS</a:t>
            </a:r>
            <a:endParaRPr lang="en-US" sz="1100" dirty="0" smtClean="0"/>
          </a:p>
        </p:txBody>
      </p:sp>
      <p:sp>
        <p:nvSpPr>
          <p:cNvPr id="62" name="Oval 61"/>
          <p:cNvSpPr/>
          <p:nvPr/>
        </p:nvSpPr>
        <p:spPr bwMode="blackWhite">
          <a:xfrm>
            <a:off x="5550013" y="3104549"/>
            <a:ext cx="101600" cy="101600"/>
          </a:xfrm>
          <a:prstGeom prst="ellipse">
            <a:avLst/>
          </a:prstGeom>
          <a:solidFill>
            <a:srgbClr val="8BAADD"/>
          </a:solidFill>
          <a:ln w="19050" algn="ctr">
            <a:noFill/>
            <a:round/>
            <a:headEnd/>
            <a:tailEnd/>
          </a:ln>
        </p:spPr>
        <p:txBody>
          <a:bodyPr wrap="square" lIns="45720" rIns="45720" rtlCol="0" anchor="ctr"/>
          <a:lstStyle/>
          <a:p>
            <a:pPr algn="ctr">
              <a:spcBef>
                <a:spcPct val="0"/>
              </a:spcBef>
              <a:buSzTx/>
            </a:pPr>
            <a:endParaRPr lang="en-US" sz="1200" dirty="0" smtClean="0">
              <a:solidFill>
                <a:schemeClr val="tx1"/>
              </a:solidFill>
            </a:endParaRPr>
          </a:p>
        </p:txBody>
      </p:sp>
      <p:sp>
        <p:nvSpPr>
          <p:cNvPr id="64" name="TextBox 63"/>
          <p:cNvSpPr txBox="1"/>
          <p:nvPr/>
        </p:nvSpPr>
        <p:spPr>
          <a:xfrm>
            <a:off x="5359404" y="2765516"/>
            <a:ext cx="1371600" cy="352697"/>
          </a:xfrm>
          <a:prstGeom prst="rect">
            <a:avLst/>
          </a:prstGeom>
          <a:noFill/>
        </p:spPr>
        <p:txBody>
          <a:bodyPr wrap="none" rtlCol="0">
            <a:noAutofit/>
          </a:bodyPr>
          <a:lstStyle/>
          <a:p>
            <a:r>
              <a:rPr lang="en-US" sz="1100" dirty="0" smtClean="0"/>
              <a:t>User Satisfaction</a:t>
            </a:r>
          </a:p>
        </p:txBody>
      </p:sp>
      <p:sp>
        <p:nvSpPr>
          <p:cNvPr id="65" name="Oval 64"/>
          <p:cNvSpPr/>
          <p:nvPr/>
        </p:nvSpPr>
        <p:spPr bwMode="blackWhite">
          <a:xfrm>
            <a:off x="5379035" y="2837763"/>
            <a:ext cx="101600" cy="101600"/>
          </a:xfrm>
          <a:prstGeom prst="ellipse">
            <a:avLst/>
          </a:prstGeom>
          <a:solidFill>
            <a:srgbClr val="8BAADD"/>
          </a:solidFill>
          <a:ln w="19050" algn="ctr">
            <a:noFill/>
            <a:round/>
            <a:headEnd/>
            <a:tailEnd/>
          </a:ln>
        </p:spPr>
        <p:txBody>
          <a:bodyPr wrap="square" lIns="45720" rIns="45720" rtlCol="0" anchor="ctr"/>
          <a:lstStyle/>
          <a:p>
            <a:pPr algn="ctr">
              <a:spcBef>
                <a:spcPct val="0"/>
              </a:spcBef>
              <a:buSzTx/>
            </a:pPr>
            <a:endParaRPr lang="en-US" sz="1200" dirty="0" smtClean="0">
              <a:solidFill>
                <a:schemeClr val="tx1"/>
              </a:solidFill>
            </a:endParaRPr>
          </a:p>
        </p:txBody>
      </p:sp>
      <p:sp>
        <p:nvSpPr>
          <p:cNvPr id="67" name="TextBox 66"/>
          <p:cNvSpPr txBox="1"/>
          <p:nvPr/>
        </p:nvSpPr>
        <p:spPr>
          <a:xfrm>
            <a:off x="5798807" y="3316156"/>
            <a:ext cx="1371600" cy="352697"/>
          </a:xfrm>
          <a:prstGeom prst="rect">
            <a:avLst/>
          </a:prstGeom>
          <a:noFill/>
        </p:spPr>
        <p:txBody>
          <a:bodyPr wrap="none" rtlCol="0">
            <a:noAutofit/>
          </a:bodyPr>
          <a:lstStyle/>
          <a:p>
            <a:r>
              <a:rPr lang="en-US" sz="1100" dirty="0" smtClean="0"/>
              <a:t>Net Promoter Score</a:t>
            </a:r>
          </a:p>
        </p:txBody>
      </p:sp>
      <p:sp>
        <p:nvSpPr>
          <p:cNvPr id="68" name="Oval 67"/>
          <p:cNvSpPr/>
          <p:nvPr/>
        </p:nvSpPr>
        <p:spPr bwMode="blackWhite">
          <a:xfrm>
            <a:off x="5724267" y="3380239"/>
            <a:ext cx="101600" cy="101600"/>
          </a:xfrm>
          <a:prstGeom prst="ellipse">
            <a:avLst/>
          </a:prstGeom>
          <a:solidFill>
            <a:srgbClr val="8BAADD"/>
          </a:solidFill>
          <a:ln w="19050" algn="ctr">
            <a:noFill/>
            <a:round/>
            <a:headEnd/>
            <a:tailEnd/>
          </a:ln>
        </p:spPr>
        <p:txBody>
          <a:bodyPr wrap="square" lIns="45720" rIns="45720" rtlCol="0" anchor="ctr"/>
          <a:lstStyle/>
          <a:p>
            <a:pPr algn="ctr">
              <a:spcBef>
                <a:spcPct val="0"/>
              </a:spcBef>
              <a:buSzTx/>
            </a:pPr>
            <a:endParaRPr lang="en-US" sz="1200" dirty="0" smtClean="0">
              <a:solidFill>
                <a:schemeClr val="tx1"/>
              </a:solidFill>
            </a:endParaRPr>
          </a:p>
        </p:txBody>
      </p:sp>
      <p:sp>
        <p:nvSpPr>
          <p:cNvPr id="70" name="TextBox 69"/>
          <p:cNvSpPr txBox="1"/>
          <p:nvPr/>
        </p:nvSpPr>
        <p:spPr>
          <a:xfrm>
            <a:off x="2626350" y="2775903"/>
            <a:ext cx="1371600" cy="352697"/>
          </a:xfrm>
          <a:prstGeom prst="rect">
            <a:avLst/>
          </a:prstGeom>
          <a:noFill/>
        </p:spPr>
        <p:txBody>
          <a:bodyPr wrap="none" rtlCol="0">
            <a:noAutofit/>
          </a:bodyPr>
          <a:lstStyle/>
          <a:p>
            <a:r>
              <a:rPr lang="en-US" sz="1100" dirty="0" smtClean="0"/>
              <a:t>Lead Time</a:t>
            </a:r>
          </a:p>
        </p:txBody>
      </p:sp>
      <p:sp>
        <p:nvSpPr>
          <p:cNvPr id="73" name="Oval 72"/>
          <p:cNvSpPr/>
          <p:nvPr/>
        </p:nvSpPr>
        <p:spPr bwMode="blackWhite">
          <a:xfrm>
            <a:off x="6040116" y="3916326"/>
            <a:ext cx="101600" cy="101600"/>
          </a:xfrm>
          <a:prstGeom prst="ellipse">
            <a:avLst/>
          </a:prstGeom>
          <a:solidFill>
            <a:srgbClr val="8BAADD"/>
          </a:solidFill>
          <a:ln w="19050" algn="ctr">
            <a:noFill/>
            <a:round/>
            <a:headEnd/>
            <a:tailEnd/>
          </a:ln>
        </p:spPr>
        <p:txBody>
          <a:bodyPr wrap="square" lIns="45720" rIns="45720" rtlCol="0" anchor="ctr"/>
          <a:lstStyle/>
          <a:p>
            <a:pPr algn="ctr">
              <a:spcBef>
                <a:spcPct val="0"/>
              </a:spcBef>
              <a:buSzTx/>
            </a:pPr>
            <a:endParaRPr lang="en-US" sz="1200" dirty="0" smtClean="0">
              <a:solidFill>
                <a:schemeClr val="tx1"/>
              </a:solidFill>
            </a:endParaRPr>
          </a:p>
        </p:txBody>
      </p:sp>
      <p:sp>
        <p:nvSpPr>
          <p:cNvPr id="75" name="TextBox 74"/>
          <p:cNvSpPr txBox="1"/>
          <p:nvPr/>
        </p:nvSpPr>
        <p:spPr>
          <a:xfrm>
            <a:off x="1744772" y="3840763"/>
            <a:ext cx="1371600" cy="352697"/>
          </a:xfrm>
          <a:prstGeom prst="rect">
            <a:avLst/>
          </a:prstGeom>
          <a:noFill/>
        </p:spPr>
        <p:txBody>
          <a:bodyPr wrap="none" rtlCol="0">
            <a:noAutofit/>
          </a:bodyPr>
          <a:lstStyle/>
          <a:p>
            <a:r>
              <a:rPr lang="en-US" sz="1100" dirty="0" smtClean="0"/>
              <a:t>Motivation / Morale</a:t>
            </a:r>
          </a:p>
        </p:txBody>
      </p:sp>
      <p:sp>
        <p:nvSpPr>
          <p:cNvPr id="76" name="Oval 75"/>
          <p:cNvSpPr/>
          <p:nvPr/>
        </p:nvSpPr>
        <p:spPr bwMode="blackWhite">
          <a:xfrm>
            <a:off x="5859613" y="3640015"/>
            <a:ext cx="101600" cy="101600"/>
          </a:xfrm>
          <a:prstGeom prst="ellipse">
            <a:avLst/>
          </a:prstGeom>
          <a:solidFill>
            <a:srgbClr val="8BAADD"/>
          </a:solidFill>
          <a:ln w="19050" algn="ctr">
            <a:noFill/>
            <a:round/>
            <a:headEnd/>
            <a:tailEnd/>
          </a:ln>
        </p:spPr>
        <p:txBody>
          <a:bodyPr wrap="square" lIns="45720" rIns="45720" rtlCol="0" anchor="ctr"/>
          <a:lstStyle/>
          <a:p>
            <a:pPr algn="ctr">
              <a:spcBef>
                <a:spcPct val="0"/>
              </a:spcBef>
              <a:buSzTx/>
            </a:pPr>
            <a:endParaRPr lang="en-US" sz="1200" dirty="0" smtClean="0">
              <a:solidFill>
                <a:schemeClr val="tx1"/>
              </a:solidFill>
            </a:endParaRPr>
          </a:p>
        </p:txBody>
      </p:sp>
      <p:sp>
        <p:nvSpPr>
          <p:cNvPr id="78" name="TextBox 77"/>
          <p:cNvSpPr txBox="1"/>
          <p:nvPr/>
        </p:nvSpPr>
        <p:spPr>
          <a:xfrm>
            <a:off x="5824690" y="3575563"/>
            <a:ext cx="1012554" cy="352697"/>
          </a:xfrm>
          <a:prstGeom prst="rect">
            <a:avLst/>
          </a:prstGeom>
          <a:noFill/>
        </p:spPr>
        <p:txBody>
          <a:bodyPr wrap="none" rtlCol="0">
            <a:noAutofit/>
          </a:bodyPr>
          <a:lstStyle/>
          <a:p>
            <a:r>
              <a:rPr lang="en-US" sz="1100" dirty="0" smtClean="0"/>
              <a:t>Mentoring</a:t>
            </a:r>
          </a:p>
        </p:txBody>
      </p:sp>
      <p:sp>
        <p:nvSpPr>
          <p:cNvPr id="82" name="Oval 81"/>
          <p:cNvSpPr/>
          <p:nvPr/>
        </p:nvSpPr>
        <p:spPr bwMode="blackWhite">
          <a:xfrm>
            <a:off x="3205678" y="3663012"/>
            <a:ext cx="101600" cy="101600"/>
          </a:xfrm>
          <a:prstGeom prst="ellipse">
            <a:avLst/>
          </a:prstGeom>
          <a:solidFill>
            <a:srgbClr val="8BAADD"/>
          </a:solidFill>
          <a:ln w="19050" algn="ctr">
            <a:noFill/>
            <a:round/>
            <a:headEnd/>
            <a:tailEnd/>
          </a:ln>
        </p:spPr>
        <p:txBody>
          <a:bodyPr wrap="square" lIns="45720" rIns="45720" rtlCol="0" anchor="ctr"/>
          <a:lstStyle/>
          <a:p>
            <a:pPr algn="ctr">
              <a:spcBef>
                <a:spcPct val="0"/>
              </a:spcBef>
              <a:buSzTx/>
            </a:pPr>
            <a:endParaRPr lang="en-US" sz="1200" dirty="0" smtClean="0">
              <a:solidFill>
                <a:schemeClr val="tx1"/>
              </a:solidFill>
            </a:endParaRPr>
          </a:p>
        </p:txBody>
      </p:sp>
      <p:sp>
        <p:nvSpPr>
          <p:cNvPr id="84" name="TextBox 83"/>
          <p:cNvSpPr txBox="1"/>
          <p:nvPr/>
        </p:nvSpPr>
        <p:spPr>
          <a:xfrm>
            <a:off x="2240053" y="3572388"/>
            <a:ext cx="1031966" cy="352697"/>
          </a:xfrm>
          <a:prstGeom prst="rect">
            <a:avLst/>
          </a:prstGeom>
          <a:noFill/>
        </p:spPr>
        <p:txBody>
          <a:bodyPr wrap="none" rtlCol="0">
            <a:noAutofit/>
          </a:bodyPr>
          <a:lstStyle/>
          <a:p>
            <a:pPr algn="r"/>
            <a:r>
              <a:rPr lang="en-US" sz="1100" dirty="0" smtClean="0"/>
              <a:t>Retention</a:t>
            </a:r>
          </a:p>
        </p:txBody>
      </p:sp>
      <p:sp>
        <p:nvSpPr>
          <p:cNvPr id="85" name="Oval 84"/>
          <p:cNvSpPr/>
          <p:nvPr/>
        </p:nvSpPr>
        <p:spPr bwMode="blackWhite">
          <a:xfrm>
            <a:off x="3044566" y="3919916"/>
            <a:ext cx="101600" cy="101600"/>
          </a:xfrm>
          <a:prstGeom prst="ellipse">
            <a:avLst/>
          </a:prstGeom>
          <a:solidFill>
            <a:srgbClr val="8BAADD"/>
          </a:solidFill>
          <a:ln w="19050" algn="ctr">
            <a:noFill/>
            <a:round/>
            <a:headEnd/>
            <a:tailEnd/>
          </a:ln>
        </p:spPr>
        <p:txBody>
          <a:bodyPr wrap="square" lIns="45720" rIns="45720" rtlCol="0" anchor="ctr"/>
          <a:lstStyle/>
          <a:p>
            <a:pPr algn="ctr">
              <a:spcBef>
                <a:spcPct val="0"/>
              </a:spcBef>
              <a:buSzTx/>
            </a:pPr>
            <a:endParaRPr lang="en-US" sz="1200" dirty="0" smtClean="0">
              <a:solidFill>
                <a:schemeClr val="tx1"/>
              </a:solidFill>
            </a:endParaRPr>
          </a:p>
        </p:txBody>
      </p:sp>
      <p:sp>
        <p:nvSpPr>
          <p:cNvPr id="87" name="TextBox 86"/>
          <p:cNvSpPr txBox="1"/>
          <p:nvPr/>
        </p:nvSpPr>
        <p:spPr>
          <a:xfrm>
            <a:off x="6202472" y="4124152"/>
            <a:ext cx="1088078" cy="352697"/>
          </a:xfrm>
          <a:prstGeom prst="rect">
            <a:avLst/>
          </a:prstGeom>
          <a:noFill/>
        </p:spPr>
        <p:txBody>
          <a:bodyPr wrap="none" rtlCol="0">
            <a:noAutofit/>
          </a:bodyPr>
          <a:lstStyle/>
          <a:p>
            <a:pPr algn="r"/>
            <a:r>
              <a:rPr lang="en-US" sz="1100" dirty="0" smtClean="0"/>
              <a:t>Collaboration</a:t>
            </a:r>
          </a:p>
        </p:txBody>
      </p:sp>
      <p:sp>
        <p:nvSpPr>
          <p:cNvPr id="94" name="Oval 93"/>
          <p:cNvSpPr/>
          <p:nvPr/>
        </p:nvSpPr>
        <p:spPr bwMode="blackWhite">
          <a:xfrm>
            <a:off x="3547534" y="3102251"/>
            <a:ext cx="101600" cy="101600"/>
          </a:xfrm>
          <a:prstGeom prst="ellipse">
            <a:avLst/>
          </a:prstGeom>
          <a:solidFill>
            <a:srgbClr val="8BAADD"/>
          </a:solidFill>
          <a:ln w="19050" algn="ctr">
            <a:noFill/>
            <a:round/>
            <a:headEnd/>
            <a:tailEnd/>
          </a:ln>
        </p:spPr>
        <p:txBody>
          <a:bodyPr wrap="square" lIns="45720" rIns="45720" rtlCol="0" anchor="ctr"/>
          <a:lstStyle/>
          <a:p>
            <a:pPr algn="ctr">
              <a:spcBef>
                <a:spcPct val="0"/>
              </a:spcBef>
              <a:buSzTx/>
            </a:pPr>
            <a:endParaRPr lang="en-US" sz="1200" dirty="0" smtClean="0">
              <a:solidFill>
                <a:schemeClr val="tx1"/>
              </a:solidFill>
            </a:endParaRPr>
          </a:p>
        </p:txBody>
      </p:sp>
      <p:sp>
        <p:nvSpPr>
          <p:cNvPr id="97" name="TextBox 96"/>
          <p:cNvSpPr txBox="1"/>
          <p:nvPr/>
        </p:nvSpPr>
        <p:spPr>
          <a:xfrm>
            <a:off x="2544170" y="3031273"/>
            <a:ext cx="1031966" cy="352697"/>
          </a:xfrm>
          <a:prstGeom prst="rect">
            <a:avLst/>
          </a:prstGeom>
          <a:noFill/>
        </p:spPr>
        <p:txBody>
          <a:bodyPr wrap="none" rtlCol="0">
            <a:noAutofit/>
          </a:bodyPr>
          <a:lstStyle/>
          <a:p>
            <a:pPr algn="r"/>
            <a:r>
              <a:rPr lang="en-US" sz="1100" dirty="0" smtClean="0"/>
              <a:t>Epics Delivered</a:t>
            </a:r>
          </a:p>
        </p:txBody>
      </p:sp>
      <p:sp>
        <p:nvSpPr>
          <p:cNvPr id="98" name="Oval 97"/>
          <p:cNvSpPr/>
          <p:nvPr/>
        </p:nvSpPr>
        <p:spPr bwMode="blackWhite">
          <a:xfrm>
            <a:off x="3386422" y="3359155"/>
            <a:ext cx="101600" cy="101600"/>
          </a:xfrm>
          <a:prstGeom prst="ellipse">
            <a:avLst/>
          </a:prstGeom>
          <a:solidFill>
            <a:srgbClr val="8BAADD"/>
          </a:solidFill>
          <a:ln w="19050" algn="ctr">
            <a:noFill/>
            <a:round/>
            <a:headEnd/>
            <a:tailEnd/>
          </a:ln>
        </p:spPr>
        <p:txBody>
          <a:bodyPr wrap="square" lIns="45720" rIns="45720" rtlCol="0" anchor="ctr"/>
          <a:lstStyle/>
          <a:p>
            <a:pPr algn="ctr">
              <a:spcBef>
                <a:spcPct val="0"/>
              </a:spcBef>
              <a:buSzTx/>
            </a:pPr>
            <a:endParaRPr lang="en-US" sz="1200" dirty="0" smtClean="0">
              <a:solidFill>
                <a:schemeClr val="tx1"/>
              </a:solidFill>
            </a:endParaRPr>
          </a:p>
        </p:txBody>
      </p:sp>
      <p:sp>
        <p:nvSpPr>
          <p:cNvPr id="100" name="TextBox 99"/>
          <p:cNvSpPr txBox="1"/>
          <p:nvPr/>
        </p:nvSpPr>
        <p:spPr>
          <a:xfrm>
            <a:off x="5611126" y="3043106"/>
            <a:ext cx="1147393" cy="352697"/>
          </a:xfrm>
          <a:prstGeom prst="rect">
            <a:avLst/>
          </a:prstGeom>
          <a:noFill/>
        </p:spPr>
        <p:txBody>
          <a:bodyPr wrap="none" rtlCol="0">
            <a:noAutofit/>
          </a:bodyPr>
          <a:lstStyle/>
          <a:p>
            <a:pPr algn="r"/>
            <a:r>
              <a:rPr lang="en-US" sz="1100" dirty="0" smtClean="0"/>
              <a:t>Response Time</a:t>
            </a:r>
          </a:p>
        </p:txBody>
      </p:sp>
      <p:sp>
        <p:nvSpPr>
          <p:cNvPr id="101" name="Oval 100"/>
          <p:cNvSpPr/>
          <p:nvPr/>
        </p:nvSpPr>
        <p:spPr bwMode="blackWhite">
          <a:xfrm>
            <a:off x="2869414" y="4195148"/>
            <a:ext cx="101600" cy="101600"/>
          </a:xfrm>
          <a:prstGeom prst="ellipse">
            <a:avLst/>
          </a:prstGeom>
          <a:solidFill>
            <a:srgbClr val="8BAADD"/>
          </a:solidFill>
          <a:ln w="19050" algn="ctr">
            <a:noFill/>
            <a:round/>
            <a:headEnd/>
            <a:tailEnd/>
          </a:ln>
        </p:spPr>
        <p:txBody>
          <a:bodyPr wrap="square" lIns="45720" rIns="45720" rtlCol="0" anchor="ctr"/>
          <a:lstStyle/>
          <a:p>
            <a:pPr algn="ctr">
              <a:spcBef>
                <a:spcPct val="0"/>
              </a:spcBef>
              <a:buSzTx/>
            </a:pPr>
            <a:endParaRPr lang="en-US" sz="1200" dirty="0" smtClean="0">
              <a:solidFill>
                <a:schemeClr val="tx1"/>
              </a:solidFill>
            </a:endParaRPr>
          </a:p>
        </p:txBody>
      </p:sp>
      <p:sp>
        <p:nvSpPr>
          <p:cNvPr id="103" name="TextBox 102"/>
          <p:cNvSpPr txBox="1"/>
          <p:nvPr/>
        </p:nvSpPr>
        <p:spPr>
          <a:xfrm>
            <a:off x="986865" y="4118183"/>
            <a:ext cx="1931997" cy="352697"/>
          </a:xfrm>
          <a:prstGeom prst="rect">
            <a:avLst/>
          </a:prstGeom>
          <a:noFill/>
        </p:spPr>
        <p:txBody>
          <a:bodyPr wrap="none" rtlCol="0">
            <a:noAutofit/>
          </a:bodyPr>
          <a:lstStyle/>
          <a:p>
            <a:pPr algn="r"/>
            <a:r>
              <a:rPr lang="en-US" sz="1100" dirty="0" smtClean="0"/>
              <a:t>Responsiveness to Change</a:t>
            </a:r>
          </a:p>
        </p:txBody>
      </p:sp>
      <p:sp>
        <p:nvSpPr>
          <p:cNvPr id="3" name="TextBox 2"/>
          <p:cNvSpPr txBox="1"/>
          <p:nvPr/>
        </p:nvSpPr>
        <p:spPr>
          <a:xfrm>
            <a:off x="161925" y="5644365"/>
            <a:ext cx="1845559" cy="244682"/>
          </a:xfrm>
          <a:prstGeom prst="rect">
            <a:avLst/>
          </a:prstGeom>
          <a:noFill/>
        </p:spPr>
        <p:txBody>
          <a:bodyPr wrap="square" rtlCol="0">
            <a:spAutoFit/>
          </a:bodyPr>
          <a:lstStyle/>
          <a:p>
            <a:r>
              <a:rPr lang="en-US" sz="1100" dirty="0" smtClean="0"/>
              <a:t>Cost of Change/Release</a:t>
            </a:r>
            <a:endParaRPr lang="en-US" sz="1100" dirty="0"/>
          </a:p>
        </p:txBody>
      </p:sp>
      <p:sp>
        <p:nvSpPr>
          <p:cNvPr id="88" name="TextBox 87"/>
          <p:cNvSpPr txBox="1"/>
          <p:nvPr/>
        </p:nvSpPr>
        <p:spPr>
          <a:xfrm>
            <a:off x="2383827" y="3279088"/>
            <a:ext cx="1031966" cy="352697"/>
          </a:xfrm>
          <a:prstGeom prst="rect">
            <a:avLst/>
          </a:prstGeom>
          <a:noFill/>
        </p:spPr>
        <p:txBody>
          <a:bodyPr wrap="none" rtlCol="0">
            <a:noAutofit/>
          </a:bodyPr>
          <a:lstStyle/>
          <a:p>
            <a:pPr algn="r"/>
            <a:r>
              <a:rPr lang="en-US" sz="1100" dirty="0" smtClean="0"/>
              <a:t>Releases per Month</a:t>
            </a:r>
          </a:p>
        </p:txBody>
      </p:sp>
      <p:sp>
        <p:nvSpPr>
          <p:cNvPr id="105" name="Oval 104"/>
          <p:cNvSpPr/>
          <p:nvPr/>
        </p:nvSpPr>
        <p:spPr bwMode="blackWhite">
          <a:xfrm>
            <a:off x="3696759" y="2847288"/>
            <a:ext cx="101600" cy="101600"/>
          </a:xfrm>
          <a:prstGeom prst="ellipse">
            <a:avLst/>
          </a:prstGeom>
          <a:solidFill>
            <a:srgbClr val="8BAADD"/>
          </a:solidFill>
          <a:ln w="19050" algn="ctr">
            <a:noFill/>
            <a:round/>
            <a:headEnd/>
            <a:tailEnd/>
          </a:ln>
        </p:spPr>
        <p:txBody>
          <a:bodyPr wrap="square" lIns="45720" rIns="45720" rtlCol="0" anchor="ctr"/>
          <a:lstStyle/>
          <a:p>
            <a:pPr algn="ctr">
              <a:spcBef>
                <a:spcPct val="0"/>
              </a:spcBef>
              <a:buSzTx/>
            </a:pPr>
            <a:endParaRPr lang="en-US" sz="1200" dirty="0" smtClean="0">
              <a:solidFill>
                <a:schemeClr val="tx1"/>
              </a:solidFill>
            </a:endParaRPr>
          </a:p>
        </p:txBody>
      </p:sp>
      <p:sp>
        <p:nvSpPr>
          <p:cNvPr id="107" name="Oval 106"/>
          <p:cNvSpPr/>
          <p:nvPr/>
        </p:nvSpPr>
        <p:spPr bwMode="blackWhite">
          <a:xfrm>
            <a:off x="6211566" y="4192551"/>
            <a:ext cx="101600" cy="101600"/>
          </a:xfrm>
          <a:prstGeom prst="ellipse">
            <a:avLst/>
          </a:prstGeom>
          <a:solidFill>
            <a:srgbClr val="8BAADD"/>
          </a:solidFill>
          <a:ln w="19050" algn="ctr">
            <a:noFill/>
            <a:round/>
            <a:headEnd/>
            <a:tailEnd/>
          </a:ln>
        </p:spPr>
        <p:txBody>
          <a:bodyPr wrap="square" lIns="45720" rIns="45720" rtlCol="0" anchor="ctr"/>
          <a:lstStyle/>
          <a:p>
            <a:pPr algn="ctr">
              <a:spcBef>
                <a:spcPct val="0"/>
              </a:spcBef>
              <a:buSzTx/>
            </a:pPr>
            <a:endParaRPr lang="en-US" sz="1200" dirty="0" smtClean="0">
              <a:solidFill>
                <a:schemeClr val="tx1"/>
              </a:solidFill>
            </a:endParaRPr>
          </a:p>
        </p:txBody>
      </p:sp>
      <p:sp>
        <p:nvSpPr>
          <p:cNvPr id="109" name="TextBox 108"/>
          <p:cNvSpPr txBox="1"/>
          <p:nvPr/>
        </p:nvSpPr>
        <p:spPr>
          <a:xfrm>
            <a:off x="6140441" y="3838402"/>
            <a:ext cx="631839" cy="352697"/>
          </a:xfrm>
          <a:prstGeom prst="rect">
            <a:avLst/>
          </a:prstGeom>
          <a:noFill/>
        </p:spPr>
        <p:txBody>
          <a:bodyPr wrap="none" rtlCol="0">
            <a:noAutofit/>
          </a:bodyPr>
          <a:lstStyle/>
          <a:p>
            <a:pPr algn="r"/>
            <a:r>
              <a:rPr lang="en-US" sz="1100" dirty="0" smtClean="0"/>
              <a:t>Sharing</a:t>
            </a:r>
          </a:p>
        </p:txBody>
      </p:sp>
      <p:sp>
        <p:nvSpPr>
          <p:cNvPr id="111" name="TextBox 110"/>
          <p:cNvSpPr txBox="1"/>
          <p:nvPr/>
        </p:nvSpPr>
        <p:spPr>
          <a:xfrm>
            <a:off x="497658" y="5377393"/>
            <a:ext cx="1752764" cy="352697"/>
          </a:xfrm>
          <a:prstGeom prst="rect">
            <a:avLst/>
          </a:prstGeom>
          <a:noFill/>
        </p:spPr>
        <p:txBody>
          <a:bodyPr wrap="none" rtlCol="0">
            <a:noAutofit/>
          </a:bodyPr>
          <a:lstStyle/>
          <a:p>
            <a:r>
              <a:rPr lang="en-US" sz="1100" dirty="0" smtClean="0"/>
              <a:t>Cost per Transaction</a:t>
            </a:r>
          </a:p>
        </p:txBody>
      </p:sp>
      <p:sp>
        <p:nvSpPr>
          <p:cNvPr id="18" name="TextBox 17"/>
          <p:cNvSpPr txBox="1"/>
          <p:nvPr/>
        </p:nvSpPr>
        <p:spPr>
          <a:xfrm>
            <a:off x="484940" y="4869581"/>
            <a:ext cx="2067852" cy="244682"/>
          </a:xfrm>
          <a:prstGeom prst="rect">
            <a:avLst/>
          </a:prstGeom>
          <a:noFill/>
        </p:spPr>
        <p:txBody>
          <a:bodyPr wrap="square" rtlCol="0">
            <a:spAutoFit/>
          </a:bodyPr>
          <a:lstStyle/>
          <a:p>
            <a:r>
              <a:rPr lang="en-US" sz="1100" dirty="0" smtClean="0"/>
              <a:t>Deployment Success Rate</a:t>
            </a:r>
            <a:endParaRPr lang="en-US" sz="1100" dirty="0"/>
          </a:p>
        </p:txBody>
      </p:sp>
      <p:sp>
        <p:nvSpPr>
          <p:cNvPr id="121" name="TextBox 120"/>
          <p:cNvSpPr txBox="1"/>
          <p:nvPr/>
        </p:nvSpPr>
        <p:spPr>
          <a:xfrm>
            <a:off x="4048421" y="2228527"/>
            <a:ext cx="1122294" cy="417473"/>
          </a:xfrm>
          <a:prstGeom prst="rect">
            <a:avLst/>
          </a:prstGeom>
          <a:noFill/>
        </p:spPr>
        <p:txBody>
          <a:bodyPr wrap="square" rtlCol="0">
            <a:noAutofit/>
          </a:bodyPr>
          <a:lstStyle/>
          <a:p>
            <a:pPr algn="ctr"/>
            <a:r>
              <a:rPr lang="en-US" sz="1200" b="1" dirty="0" smtClean="0">
                <a:solidFill>
                  <a:schemeClr val="bg1"/>
                </a:solidFill>
              </a:rPr>
              <a:t>Business Performance</a:t>
            </a:r>
          </a:p>
        </p:txBody>
      </p:sp>
      <p:cxnSp>
        <p:nvCxnSpPr>
          <p:cNvPr id="132" name="Straight Connector 131"/>
          <p:cNvCxnSpPr/>
          <p:nvPr/>
        </p:nvCxnSpPr>
        <p:spPr bwMode="auto">
          <a:xfrm>
            <a:off x="2842363" y="4353600"/>
            <a:ext cx="3464816" cy="0"/>
          </a:xfrm>
          <a:prstGeom prst="line">
            <a:avLst/>
          </a:prstGeom>
          <a:solidFill>
            <a:srgbClr val="00529B"/>
          </a:solidFill>
          <a:ln w="19050" cap="flat" cmpd="sng" algn="ctr">
            <a:solidFill>
              <a:schemeClr val="accent1"/>
            </a:solidFill>
            <a:prstDash val="solid"/>
            <a:round/>
            <a:headEnd type="none" w="med" len="med"/>
            <a:tailEnd type="none" w="med" len="med"/>
          </a:ln>
          <a:effectLst/>
        </p:spPr>
      </p:cxnSp>
      <p:cxnSp>
        <p:nvCxnSpPr>
          <p:cNvPr id="133" name="Straight Connector 132"/>
          <p:cNvCxnSpPr/>
          <p:nvPr/>
        </p:nvCxnSpPr>
        <p:spPr bwMode="auto">
          <a:xfrm>
            <a:off x="3853782" y="2755131"/>
            <a:ext cx="1458643" cy="0"/>
          </a:xfrm>
          <a:prstGeom prst="line">
            <a:avLst/>
          </a:prstGeom>
          <a:solidFill>
            <a:srgbClr val="00529B"/>
          </a:solidFill>
          <a:ln w="19050" cap="flat" cmpd="sng" algn="ctr">
            <a:solidFill>
              <a:schemeClr val="accent1"/>
            </a:solidFill>
            <a:prstDash val="solid"/>
            <a:round/>
            <a:headEnd type="none" w="med" len="med"/>
            <a:tailEnd type="none" w="med" len="med"/>
          </a:ln>
          <a:effectLst/>
        </p:spPr>
      </p:cxnSp>
      <p:cxnSp>
        <p:nvCxnSpPr>
          <p:cNvPr id="79" name="Straight Connector 78"/>
          <p:cNvCxnSpPr/>
          <p:nvPr/>
        </p:nvCxnSpPr>
        <p:spPr bwMode="auto">
          <a:xfrm>
            <a:off x="3320791" y="3599586"/>
            <a:ext cx="2509775" cy="0"/>
          </a:xfrm>
          <a:prstGeom prst="line">
            <a:avLst/>
          </a:prstGeom>
          <a:solidFill>
            <a:srgbClr val="00529B"/>
          </a:solidFill>
          <a:ln w="19050" cap="flat" cmpd="sng" algn="ctr">
            <a:solidFill>
              <a:schemeClr val="accent1"/>
            </a:solidFill>
            <a:prstDash val="solid"/>
            <a:round/>
            <a:headEnd type="none" w="med" len="med"/>
            <a:tailEnd type="none" w="med" len="med"/>
          </a:ln>
          <a:effectLst/>
        </p:spPr>
      </p:cxnSp>
      <p:cxnSp>
        <p:nvCxnSpPr>
          <p:cNvPr id="93" name="Straight Connector 92"/>
          <p:cNvCxnSpPr/>
          <p:nvPr/>
        </p:nvCxnSpPr>
        <p:spPr bwMode="auto">
          <a:xfrm flipH="1">
            <a:off x="4615769" y="4344569"/>
            <a:ext cx="3792" cy="753113"/>
          </a:xfrm>
          <a:prstGeom prst="line">
            <a:avLst/>
          </a:prstGeom>
          <a:solidFill>
            <a:srgbClr val="00529B"/>
          </a:solidFill>
          <a:ln w="19050" cap="flat" cmpd="sng" algn="ctr">
            <a:solidFill>
              <a:schemeClr val="accent1"/>
            </a:solidFill>
            <a:prstDash val="solid"/>
            <a:round/>
            <a:headEnd type="none" w="med" len="med"/>
            <a:tailEnd type="none" w="med" len="med"/>
          </a:ln>
          <a:effectLst/>
        </p:spPr>
      </p:cxnSp>
      <p:grpSp>
        <p:nvGrpSpPr>
          <p:cNvPr id="50" name="Group 49"/>
          <p:cNvGrpSpPr/>
          <p:nvPr/>
        </p:nvGrpSpPr>
        <p:grpSpPr>
          <a:xfrm flipH="1">
            <a:off x="6353624" y="4422897"/>
            <a:ext cx="392887" cy="575615"/>
            <a:chOff x="2532172" y="4625251"/>
            <a:chExt cx="392887" cy="575615"/>
          </a:xfrm>
          <a:solidFill>
            <a:srgbClr val="8BAADD"/>
          </a:solidFill>
        </p:grpSpPr>
        <p:sp>
          <p:nvSpPr>
            <p:cNvPr id="113" name="Oval 112"/>
            <p:cNvSpPr/>
            <p:nvPr/>
          </p:nvSpPr>
          <p:spPr bwMode="blackWhite">
            <a:xfrm>
              <a:off x="2823459" y="4625251"/>
              <a:ext cx="101600" cy="101600"/>
            </a:xfrm>
            <a:prstGeom prst="ellipse">
              <a:avLst/>
            </a:prstGeom>
            <a:grpFill/>
            <a:ln w="19050" algn="ctr">
              <a:noFill/>
              <a:round/>
              <a:headEnd/>
              <a:tailEnd/>
            </a:ln>
          </p:spPr>
          <p:txBody>
            <a:bodyPr wrap="square" lIns="45720" rIns="45720" rtlCol="0" anchor="ctr"/>
            <a:lstStyle/>
            <a:p>
              <a:pPr algn="ctr">
                <a:spcBef>
                  <a:spcPct val="0"/>
                </a:spcBef>
                <a:buSzTx/>
              </a:pPr>
              <a:endParaRPr lang="en-US" sz="1200" dirty="0" smtClean="0">
                <a:solidFill>
                  <a:schemeClr val="tx1"/>
                </a:solidFill>
              </a:endParaRPr>
            </a:p>
          </p:txBody>
        </p:sp>
        <p:sp>
          <p:nvSpPr>
            <p:cNvPr id="116" name="Oval 115"/>
            <p:cNvSpPr/>
            <p:nvPr/>
          </p:nvSpPr>
          <p:spPr bwMode="blackWhite">
            <a:xfrm>
              <a:off x="2681397" y="4863105"/>
              <a:ext cx="101600" cy="101600"/>
            </a:xfrm>
            <a:prstGeom prst="ellipse">
              <a:avLst/>
            </a:prstGeom>
            <a:grpFill/>
            <a:ln w="19050" algn="ctr">
              <a:noFill/>
              <a:round/>
              <a:headEnd/>
              <a:tailEnd/>
            </a:ln>
          </p:spPr>
          <p:txBody>
            <a:bodyPr wrap="square" lIns="45720" rIns="45720" rtlCol="0" anchor="ctr"/>
            <a:lstStyle/>
            <a:p>
              <a:pPr algn="ctr">
                <a:spcBef>
                  <a:spcPct val="0"/>
                </a:spcBef>
                <a:buSzTx/>
              </a:pPr>
              <a:endParaRPr lang="en-US" sz="1200" dirty="0" smtClean="0">
                <a:solidFill>
                  <a:schemeClr val="tx1"/>
                </a:solidFill>
              </a:endParaRPr>
            </a:p>
          </p:txBody>
        </p:sp>
        <p:sp>
          <p:nvSpPr>
            <p:cNvPr id="117" name="Oval 116"/>
            <p:cNvSpPr/>
            <p:nvPr/>
          </p:nvSpPr>
          <p:spPr bwMode="blackWhite">
            <a:xfrm>
              <a:off x="2532172" y="5099266"/>
              <a:ext cx="101600" cy="101600"/>
            </a:xfrm>
            <a:prstGeom prst="ellipse">
              <a:avLst/>
            </a:prstGeom>
            <a:grpFill/>
            <a:ln w="19050" algn="ctr">
              <a:noFill/>
              <a:round/>
              <a:headEnd/>
              <a:tailEnd/>
            </a:ln>
          </p:spPr>
          <p:txBody>
            <a:bodyPr wrap="square" lIns="45720" rIns="45720" rtlCol="0" anchor="ctr"/>
            <a:lstStyle/>
            <a:p>
              <a:pPr algn="ctr">
                <a:spcBef>
                  <a:spcPct val="0"/>
                </a:spcBef>
                <a:buSzTx/>
              </a:pPr>
              <a:endParaRPr lang="en-US" sz="1200" dirty="0" smtClean="0">
                <a:solidFill>
                  <a:schemeClr val="tx1"/>
                </a:solidFill>
              </a:endParaRPr>
            </a:p>
          </p:txBody>
        </p:sp>
      </p:grpSp>
      <p:grpSp>
        <p:nvGrpSpPr>
          <p:cNvPr id="53" name="Group 52"/>
          <p:cNvGrpSpPr/>
          <p:nvPr/>
        </p:nvGrpSpPr>
        <p:grpSpPr>
          <a:xfrm>
            <a:off x="3950759" y="1946808"/>
            <a:ext cx="411937" cy="613467"/>
            <a:chOff x="3538822" y="2999688"/>
            <a:chExt cx="411937" cy="613467"/>
          </a:xfrm>
          <a:solidFill>
            <a:srgbClr val="8BAADD"/>
          </a:solidFill>
        </p:grpSpPr>
        <p:sp>
          <p:nvSpPr>
            <p:cNvPr id="118" name="Oval 117"/>
            <p:cNvSpPr/>
            <p:nvPr/>
          </p:nvSpPr>
          <p:spPr bwMode="blackWhite">
            <a:xfrm>
              <a:off x="3699934" y="3254651"/>
              <a:ext cx="101600" cy="101600"/>
            </a:xfrm>
            <a:prstGeom prst="ellipse">
              <a:avLst/>
            </a:prstGeom>
            <a:grpFill/>
            <a:ln w="19050" algn="ctr">
              <a:noFill/>
              <a:round/>
              <a:headEnd/>
              <a:tailEnd/>
            </a:ln>
          </p:spPr>
          <p:txBody>
            <a:bodyPr wrap="square" lIns="45720" rIns="45720" rtlCol="0" anchor="ctr"/>
            <a:lstStyle/>
            <a:p>
              <a:pPr algn="ctr">
                <a:spcBef>
                  <a:spcPct val="0"/>
                </a:spcBef>
                <a:buSzTx/>
              </a:pPr>
              <a:endParaRPr lang="en-US" sz="1200" dirty="0" smtClean="0">
                <a:solidFill>
                  <a:schemeClr val="tx1"/>
                </a:solidFill>
              </a:endParaRPr>
            </a:p>
          </p:txBody>
        </p:sp>
        <p:sp>
          <p:nvSpPr>
            <p:cNvPr id="119" name="Oval 118"/>
            <p:cNvSpPr/>
            <p:nvPr/>
          </p:nvSpPr>
          <p:spPr bwMode="blackWhite">
            <a:xfrm>
              <a:off x="3538822" y="3511555"/>
              <a:ext cx="101600" cy="101600"/>
            </a:xfrm>
            <a:prstGeom prst="ellipse">
              <a:avLst/>
            </a:prstGeom>
            <a:grpFill/>
            <a:ln w="19050" algn="ctr">
              <a:noFill/>
              <a:round/>
              <a:headEnd/>
              <a:tailEnd/>
            </a:ln>
          </p:spPr>
          <p:txBody>
            <a:bodyPr wrap="square" lIns="45720" rIns="45720" rtlCol="0" anchor="ctr"/>
            <a:lstStyle/>
            <a:p>
              <a:pPr algn="ctr">
                <a:spcBef>
                  <a:spcPct val="0"/>
                </a:spcBef>
                <a:buSzTx/>
              </a:pPr>
              <a:endParaRPr lang="en-US" sz="1200" dirty="0" smtClean="0">
                <a:solidFill>
                  <a:schemeClr val="tx1"/>
                </a:solidFill>
              </a:endParaRPr>
            </a:p>
          </p:txBody>
        </p:sp>
        <p:sp>
          <p:nvSpPr>
            <p:cNvPr id="120" name="Oval 119"/>
            <p:cNvSpPr/>
            <p:nvPr/>
          </p:nvSpPr>
          <p:spPr bwMode="blackWhite">
            <a:xfrm>
              <a:off x="3849159" y="2999688"/>
              <a:ext cx="101600" cy="101600"/>
            </a:xfrm>
            <a:prstGeom prst="ellipse">
              <a:avLst/>
            </a:prstGeom>
            <a:grpFill/>
            <a:ln w="19050" algn="ctr">
              <a:noFill/>
              <a:round/>
              <a:headEnd/>
              <a:tailEnd/>
            </a:ln>
          </p:spPr>
          <p:txBody>
            <a:bodyPr wrap="square" lIns="45720" rIns="45720" rtlCol="0" anchor="ctr"/>
            <a:lstStyle/>
            <a:p>
              <a:pPr algn="ctr">
                <a:spcBef>
                  <a:spcPct val="0"/>
                </a:spcBef>
                <a:buSzTx/>
              </a:pPr>
              <a:endParaRPr lang="en-US" sz="1200" dirty="0" smtClean="0">
                <a:solidFill>
                  <a:schemeClr val="tx1"/>
                </a:solidFill>
              </a:endParaRPr>
            </a:p>
          </p:txBody>
        </p:sp>
      </p:grpSp>
      <p:sp>
        <p:nvSpPr>
          <p:cNvPr id="124" name="Oval 123"/>
          <p:cNvSpPr/>
          <p:nvPr/>
        </p:nvSpPr>
        <p:spPr bwMode="blackWhite">
          <a:xfrm>
            <a:off x="5127841" y="2458675"/>
            <a:ext cx="101600" cy="101600"/>
          </a:xfrm>
          <a:prstGeom prst="ellipse">
            <a:avLst/>
          </a:prstGeom>
          <a:solidFill>
            <a:srgbClr val="8BAADD"/>
          </a:solidFill>
          <a:ln w="19050" algn="ctr">
            <a:noFill/>
            <a:round/>
            <a:headEnd/>
            <a:tailEnd/>
          </a:ln>
        </p:spPr>
        <p:txBody>
          <a:bodyPr wrap="square" lIns="45720" rIns="45720" rtlCol="0" anchor="ctr"/>
          <a:lstStyle/>
          <a:p>
            <a:pPr algn="ctr">
              <a:spcBef>
                <a:spcPct val="0"/>
              </a:spcBef>
              <a:buSzTx/>
            </a:pPr>
            <a:endParaRPr lang="en-US" sz="1200" dirty="0" smtClean="0">
              <a:solidFill>
                <a:schemeClr val="tx1"/>
              </a:solidFill>
            </a:endParaRPr>
          </a:p>
        </p:txBody>
      </p:sp>
      <p:grpSp>
        <p:nvGrpSpPr>
          <p:cNvPr id="128" name="Group 127"/>
          <p:cNvGrpSpPr/>
          <p:nvPr/>
        </p:nvGrpSpPr>
        <p:grpSpPr>
          <a:xfrm>
            <a:off x="6844858" y="5185900"/>
            <a:ext cx="446832" cy="644076"/>
            <a:chOff x="5531435" y="2990163"/>
            <a:chExt cx="446832" cy="644076"/>
          </a:xfrm>
          <a:solidFill>
            <a:srgbClr val="8BAADD"/>
          </a:solidFill>
        </p:grpSpPr>
        <p:sp>
          <p:nvSpPr>
            <p:cNvPr id="129" name="Oval 128"/>
            <p:cNvSpPr/>
            <p:nvPr/>
          </p:nvSpPr>
          <p:spPr bwMode="blackWhite">
            <a:xfrm>
              <a:off x="5702413" y="3256949"/>
              <a:ext cx="101600" cy="101600"/>
            </a:xfrm>
            <a:prstGeom prst="ellipse">
              <a:avLst/>
            </a:prstGeom>
            <a:grpFill/>
            <a:ln w="19050" algn="ctr">
              <a:noFill/>
              <a:round/>
              <a:headEnd/>
              <a:tailEnd/>
            </a:ln>
          </p:spPr>
          <p:txBody>
            <a:bodyPr wrap="square" lIns="45720" rIns="45720" rtlCol="0" anchor="ctr"/>
            <a:lstStyle/>
            <a:p>
              <a:pPr algn="ctr">
                <a:spcBef>
                  <a:spcPct val="0"/>
                </a:spcBef>
                <a:buSzTx/>
              </a:pPr>
              <a:endParaRPr lang="en-US" sz="1200" dirty="0" smtClean="0">
                <a:solidFill>
                  <a:schemeClr val="tx1"/>
                </a:solidFill>
              </a:endParaRPr>
            </a:p>
          </p:txBody>
        </p:sp>
        <p:sp>
          <p:nvSpPr>
            <p:cNvPr id="130" name="Oval 129"/>
            <p:cNvSpPr/>
            <p:nvPr/>
          </p:nvSpPr>
          <p:spPr bwMode="blackWhite">
            <a:xfrm>
              <a:off x="5531435" y="2990163"/>
              <a:ext cx="101600" cy="101600"/>
            </a:xfrm>
            <a:prstGeom prst="ellipse">
              <a:avLst/>
            </a:prstGeom>
            <a:grpFill/>
            <a:ln w="19050" algn="ctr">
              <a:noFill/>
              <a:round/>
              <a:headEnd/>
              <a:tailEnd/>
            </a:ln>
          </p:spPr>
          <p:txBody>
            <a:bodyPr wrap="square" lIns="45720" rIns="45720" rtlCol="0" anchor="ctr"/>
            <a:lstStyle/>
            <a:p>
              <a:pPr algn="ctr">
                <a:spcBef>
                  <a:spcPct val="0"/>
                </a:spcBef>
                <a:buSzTx/>
              </a:pPr>
              <a:endParaRPr lang="en-US" sz="1200" dirty="0" smtClean="0">
                <a:solidFill>
                  <a:schemeClr val="tx1"/>
                </a:solidFill>
              </a:endParaRPr>
            </a:p>
          </p:txBody>
        </p:sp>
        <p:sp>
          <p:nvSpPr>
            <p:cNvPr id="131" name="Oval 130"/>
            <p:cNvSpPr/>
            <p:nvPr/>
          </p:nvSpPr>
          <p:spPr bwMode="blackWhite">
            <a:xfrm>
              <a:off x="5876667" y="3532639"/>
              <a:ext cx="101600" cy="101600"/>
            </a:xfrm>
            <a:prstGeom prst="ellipse">
              <a:avLst/>
            </a:prstGeom>
            <a:grpFill/>
            <a:ln w="19050" algn="ctr">
              <a:noFill/>
              <a:round/>
              <a:headEnd/>
              <a:tailEnd/>
            </a:ln>
          </p:spPr>
          <p:txBody>
            <a:bodyPr wrap="square" lIns="45720" rIns="45720" rtlCol="0" anchor="ctr"/>
            <a:lstStyle/>
            <a:p>
              <a:pPr algn="ctr">
                <a:spcBef>
                  <a:spcPct val="0"/>
                </a:spcBef>
                <a:buSzTx/>
              </a:pPr>
              <a:endParaRPr lang="en-US" sz="1200" dirty="0" smtClean="0">
                <a:solidFill>
                  <a:schemeClr val="tx1"/>
                </a:solidFill>
              </a:endParaRPr>
            </a:p>
          </p:txBody>
        </p:sp>
      </p:grpSp>
      <p:grpSp>
        <p:nvGrpSpPr>
          <p:cNvPr id="134" name="Group 133"/>
          <p:cNvGrpSpPr/>
          <p:nvPr/>
        </p:nvGrpSpPr>
        <p:grpSpPr>
          <a:xfrm>
            <a:off x="1894148" y="5201204"/>
            <a:ext cx="411937" cy="613467"/>
            <a:chOff x="3538822" y="2999688"/>
            <a:chExt cx="411937" cy="613467"/>
          </a:xfrm>
          <a:solidFill>
            <a:srgbClr val="8BAADD"/>
          </a:solidFill>
        </p:grpSpPr>
        <p:sp>
          <p:nvSpPr>
            <p:cNvPr id="135" name="Oval 134"/>
            <p:cNvSpPr/>
            <p:nvPr/>
          </p:nvSpPr>
          <p:spPr bwMode="blackWhite">
            <a:xfrm>
              <a:off x="3699934" y="3254651"/>
              <a:ext cx="101600" cy="101600"/>
            </a:xfrm>
            <a:prstGeom prst="ellipse">
              <a:avLst/>
            </a:prstGeom>
            <a:grpFill/>
            <a:ln w="19050" algn="ctr">
              <a:noFill/>
              <a:round/>
              <a:headEnd/>
              <a:tailEnd/>
            </a:ln>
          </p:spPr>
          <p:txBody>
            <a:bodyPr wrap="square" lIns="45720" rIns="45720" rtlCol="0" anchor="ctr"/>
            <a:lstStyle/>
            <a:p>
              <a:pPr algn="ctr">
                <a:spcBef>
                  <a:spcPct val="0"/>
                </a:spcBef>
                <a:buSzTx/>
              </a:pPr>
              <a:endParaRPr lang="en-US" sz="1200" dirty="0" smtClean="0">
                <a:solidFill>
                  <a:schemeClr val="tx1"/>
                </a:solidFill>
              </a:endParaRPr>
            </a:p>
          </p:txBody>
        </p:sp>
        <p:sp>
          <p:nvSpPr>
            <p:cNvPr id="136" name="Oval 135"/>
            <p:cNvSpPr/>
            <p:nvPr/>
          </p:nvSpPr>
          <p:spPr bwMode="blackWhite">
            <a:xfrm>
              <a:off x="3538822" y="3511555"/>
              <a:ext cx="101600" cy="101600"/>
            </a:xfrm>
            <a:prstGeom prst="ellipse">
              <a:avLst/>
            </a:prstGeom>
            <a:grpFill/>
            <a:ln w="19050" algn="ctr">
              <a:noFill/>
              <a:round/>
              <a:headEnd/>
              <a:tailEnd/>
            </a:ln>
          </p:spPr>
          <p:txBody>
            <a:bodyPr wrap="square" lIns="45720" rIns="45720" rtlCol="0" anchor="ctr"/>
            <a:lstStyle/>
            <a:p>
              <a:pPr algn="ctr">
                <a:spcBef>
                  <a:spcPct val="0"/>
                </a:spcBef>
                <a:buSzTx/>
              </a:pPr>
              <a:endParaRPr lang="en-US" sz="1200" dirty="0" smtClean="0">
                <a:solidFill>
                  <a:schemeClr val="tx1"/>
                </a:solidFill>
              </a:endParaRPr>
            </a:p>
          </p:txBody>
        </p:sp>
        <p:sp>
          <p:nvSpPr>
            <p:cNvPr id="137" name="Oval 136"/>
            <p:cNvSpPr/>
            <p:nvPr/>
          </p:nvSpPr>
          <p:spPr bwMode="blackWhite">
            <a:xfrm>
              <a:off x="3849159" y="2999688"/>
              <a:ext cx="101600" cy="101600"/>
            </a:xfrm>
            <a:prstGeom prst="ellipse">
              <a:avLst/>
            </a:prstGeom>
            <a:grpFill/>
            <a:ln w="19050" algn="ctr">
              <a:noFill/>
              <a:round/>
              <a:headEnd/>
              <a:tailEnd/>
            </a:ln>
          </p:spPr>
          <p:txBody>
            <a:bodyPr wrap="square" lIns="45720" rIns="45720" rtlCol="0" anchor="ctr"/>
            <a:lstStyle/>
            <a:p>
              <a:pPr algn="ctr">
                <a:spcBef>
                  <a:spcPct val="0"/>
                </a:spcBef>
                <a:buSzTx/>
              </a:pPr>
              <a:endParaRPr lang="en-US" sz="1200" dirty="0" smtClean="0">
                <a:solidFill>
                  <a:schemeClr val="tx1"/>
                </a:solidFill>
              </a:endParaRPr>
            </a:p>
          </p:txBody>
        </p:sp>
      </p:grpSp>
      <p:sp>
        <p:nvSpPr>
          <p:cNvPr id="138" name="TextBox 137"/>
          <p:cNvSpPr txBox="1"/>
          <p:nvPr/>
        </p:nvSpPr>
        <p:spPr>
          <a:xfrm>
            <a:off x="2909038" y="2380751"/>
            <a:ext cx="1148820" cy="352697"/>
          </a:xfrm>
          <a:prstGeom prst="rect">
            <a:avLst/>
          </a:prstGeom>
          <a:noFill/>
        </p:spPr>
        <p:txBody>
          <a:bodyPr wrap="none" rtlCol="0">
            <a:noAutofit/>
          </a:bodyPr>
          <a:lstStyle/>
          <a:p>
            <a:r>
              <a:rPr lang="en-US" sz="1100" dirty="0" smtClean="0"/>
              <a:t>Market Share</a:t>
            </a:r>
          </a:p>
        </p:txBody>
      </p:sp>
      <p:sp>
        <p:nvSpPr>
          <p:cNvPr id="139" name="TextBox 138"/>
          <p:cNvSpPr txBox="1"/>
          <p:nvPr/>
        </p:nvSpPr>
        <p:spPr>
          <a:xfrm>
            <a:off x="3373956" y="1861678"/>
            <a:ext cx="1148820" cy="352697"/>
          </a:xfrm>
          <a:prstGeom prst="rect">
            <a:avLst/>
          </a:prstGeom>
          <a:noFill/>
        </p:spPr>
        <p:txBody>
          <a:bodyPr wrap="none" rtlCol="0">
            <a:noAutofit/>
          </a:bodyPr>
          <a:lstStyle/>
          <a:p>
            <a:r>
              <a:rPr lang="en-US" sz="1100" dirty="0" smtClean="0"/>
              <a:t>Earnings</a:t>
            </a:r>
          </a:p>
        </p:txBody>
      </p:sp>
      <p:sp>
        <p:nvSpPr>
          <p:cNvPr id="140" name="TextBox 139"/>
          <p:cNvSpPr txBox="1"/>
          <p:nvPr/>
        </p:nvSpPr>
        <p:spPr>
          <a:xfrm>
            <a:off x="7065374" y="5373225"/>
            <a:ext cx="822726" cy="352697"/>
          </a:xfrm>
          <a:prstGeom prst="rect">
            <a:avLst/>
          </a:prstGeom>
          <a:noFill/>
        </p:spPr>
        <p:txBody>
          <a:bodyPr wrap="none" rtlCol="0">
            <a:noAutofit/>
          </a:bodyPr>
          <a:lstStyle/>
          <a:p>
            <a:r>
              <a:rPr lang="en-US" sz="1100" dirty="0" smtClean="0"/>
              <a:t>Users/FTE</a:t>
            </a:r>
          </a:p>
        </p:txBody>
      </p:sp>
      <p:sp>
        <p:nvSpPr>
          <p:cNvPr id="141" name="TextBox 140"/>
          <p:cNvSpPr txBox="1"/>
          <p:nvPr/>
        </p:nvSpPr>
        <p:spPr>
          <a:xfrm>
            <a:off x="3151989" y="2123847"/>
            <a:ext cx="1148820" cy="352697"/>
          </a:xfrm>
          <a:prstGeom prst="rect">
            <a:avLst/>
          </a:prstGeom>
          <a:noFill/>
        </p:spPr>
        <p:txBody>
          <a:bodyPr wrap="none" rtlCol="0">
            <a:noAutofit/>
          </a:bodyPr>
          <a:lstStyle/>
          <a:p>
            <a:r>
              <a:rPr lang="en-US" sz="1100" dirty="0" smtClean="0"/>
              <a:t>Cash Flow</a:t>
            </a:r>
          </a:p>
        </p:txBody>
      </p:sp>
      <p:sp>
        <p:nvSpPr>
          <p:cNvPr id="142" name="TextBox 141"/>
          <p:cNvSpPr txBox="1"/>
          <p:nvPr/>
        </p:nvSpPr>
        <p:spPr>
          <a:xfrm>
            <a:off x="5809539" y="2383874"/>
            <a:ext cx="1148820" cy="352697"/>
          </a:xfrm>
          <a:prstGeom prst="rect">
            <a:avLst/>
          </a:prstGeom>
          <a:noFill/>
        </p:spPr>
        <p:txBody>
          <a:bodyPr wrap="none" rtlCol="0">
            <a:noAutofit/>
          </a:bodyPr>
          <a:lstStyle/>
          <a:p>
            <a:r>
              <a:rPr lang="en-US" sz="1100" dirty="0" smtClean="0"/>
              <a:t>New business services enablement</a:t>
            </a:r>
          </a:p>
        </p:txBody>
      </p:sp>
      <p:sp>
        <p:nvSpPr>
          <p:cNvPr id="77" name="Rectangle 76"/>
          <p:cNvSpPr/>
          <p:nvPr/>
        </p:nvSpPr>
        <p:spPr>
          <a:xfrm>
            <a:off x="431635" y="6290032"/>
            <a:ext cx="6107373" cy="203133"/>
          </a:xfrm>
          <a:prstGeom prst="rect">
            <a:avLst/>
          </a:prstGeom>
        </p:spPr>
        <p:txBody>
          <a:bodyPr wrap="square">
            <a:spAutoFit/>
          </a:bodyPr>
          <a:lstStyle/>
          <a:p>
            <a:pPr algn="l"/>
            <a:r>
              <a:rPr lang="en-US" sz="800" dirty="0" smtClean="0">
                <a:solidFill>
                  <a:schemeClr val="bg1">
                    <a:lumMod val="50000"/>
                  </a:schemeClr>
                </a:solidFill>
              </a:rPr>
              <a:t>Source: Gartner</a:t>
            </a:r>
            <a:endParaRPr lang="en-US" sz="800" dirty="0">
              <a:solidFill>
                <a:schemeClr val="bg1">
                  <a:lumMod val="50000"/>
                </a:schemeClr>
              </a:solidFill>
            </a:endParaRPr>
          </a:p>
        </p:txBody>
      </p:sp>
      <p:sp>
        <p:nvSpPr>
          <p:cNvPr id="80" name="Oval 79"/>
          <p:cNvSpPr/>
          <p:nvPr/>
        </p:nvSpPr>
        <p:spPr bwMode="auto">
          <a:xfrm>
            <a:off x="2834448" y="1613124"/>
            <a:ext cx="2656446" cy="1202502"/>
          </a:xfrm>
          <a:prstGeom prst="ellipse">
            <a:avLst/>
          </a:prstGeom>
          <a:solidFill>
            <a:schemeClr val="bg2">
              <a:lumMod val="60000"/>
              <a:lumOff val="40000"/>
              <a:alpha val="50196"/>
            </a:schemeClr>
          </a:solidFill>
          <a:ln w="762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err="1" smtClean="0">
              <a:ln>
                <a:noFill/>
              </a:ln>
              <a:solidFill>
                <a:schemeClr val="bg1"/>
              </a:solidFill>
              <a:effectLst/>
              <a:latin typeface="Arial" charset="0"/>
            </a:endParaRPr>
          </a:p>
        </p:txBody>
      </p:sp>
    </p:spTree>
    <p:extLst>
      <p:ext uri="{BB962C8B-B14F-4D97-AF65-F5344CB8AC3E}">
        <p14:creationId xmlns:p14="http://schemas.microsoft.com/office/powerpoint/2010/main" val="2441366218"/>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mn-lt"/>
                <a:cs typeface="Calibri" panose="020F0502020204030204" pitchFamily="34" charset="0"/>
              </a:rPr>
              <a:t>Where Are Enterprises Focusing Their Initial </a:t>
            </a:r>
            <a:r>
              <a:rPr lang="en-US" dirty="0" err="1">
                <a:latin typeface="+mn-lt"/>
                <a:cs typeface="Calibri" panose="020F0502020204030204" pitchFamily="34" charset="0"/>
              </a:rPr>
              <a:t>DevOps</a:t>
            </a:r>
            <a:r>
              <a:rPr lang="en-US" dirty="0">
                <a:latin typeface="+mn-lt"/>
                <a:cs typeface="Calibri" panose="020F0502020204030204" pitchFamily="34" charset="0"/>
              </a:rPr>
              <a:t> Efforts?</a:t>
            </a:r>
          </a:p>
        </p:txBody>
      </p:sp>
      <p:sp>
        <p:nvSpPr>
          <p:cNvPr id="24" name="Rectangle 23"/>
          <p:cNvSpPr/>
          <p:nvPr/>
        </p:nvSpPr>
        <p:spPr bwMode="auto">
          <a:xfrm>
            <a:off x="1103081" y="1886854"/>
            <a:ext cx="7228114" cy="928915"/>
          </a:xfrm>
          <a:prstGeom prst="rect">
            <a:avLst/>
          </a:prstGeom>
          <a:solidFill>
            <a:srgbClr val="374B6A"/>
          </a:solidFill>
          <a:ln w="12700" cap="flat" cmpd="sng" algn="ctr">
            <a:noFill/>
            <a:prstDash val="solid"/>
            <a:round/>
            <a:headEnd type="none" w="med" len="med"/>
            <a:tailEnd type="none" w="med" len="med"/>
          </a:ln>
          <a:effectLst>
            <a:glow rad="63500">
              <a:schemeClr val="accent1">
                <a:satMod val="175000"/>
                <a:alpha val="40000"/>
              </a:schemeClr>
            </a:glow>
          </a:effectLst>
        </p:spPr>
        <p:txBody>
          <a:bodyPr vert="horz" wrap="none" lIns="91440" tIns="45720" rIns="91440" bIns="45720" numCol="1" rtlCol="0" anchor="ctr" anchorCtr="0" compatLnSpc="1">
            <a:prstTxWarp prst="textNoShape">
              <a:avLst/>
            </a:prstTxWarp>
            <a:noAutofit/>
          </a:bodyPr>
          <a:lstStyle/>
          <a:p>
            <a:pPr>
              <a:lnSpc>
                <a:spcPct val="100000"/>
              </a:lnSpc>
              <a:spcBef>
                <a:spcPct val="50000"/>
              </a:spcBef>
              <a:spcAft>
                <a:spcPct val="0"/>
              </a:spcAft>
            </a:pPr>
            <a:endParaRPr lang="en-US" sz="1800" dirty="0" smtClean="0">
              <a:solidFill>
                <a:srgbClr val="000000"/>
              </a:solidFill>
            </a:endParaRPr>
          </a:p>
        </p:txBody>
      </p:sp>
      <p:sp>
        <p:nvSpPr>
          <p:cNvPr id="25" name="Rectangle 24"/>
          <p:cNvSpPr/>
          <p:nvPr/>
        </p:nvSpPr>
        <p:spPr bwMode="auto">
          <a:xfrm>
            <a:off x="1103081" y="3142340"/>
            <a:ext cx="7228114" cy="928915"/>
          </a:xfrm>
          <a:prstGeom prst="rect">
            <a:avLst/>
          </a:prstGeom>
          <a:solidFill>
            <a:schemeClr val="bg2">
              <a:lumMod val="75000"/>
            </a:schemeClr>
          </a:solidFill>
          <a:ln w="12700" cap="flat" cmpd="sng" algn="ctr">
            <a:noFill/>
            <a:prstDash val="solid"/>
            <a:round/>
            <a:headEnd type="none" w="med" len="med"/>
            <a:tailEnd type="none" w="med" len="med"/>
          </a:ln>
          <a:effectLst>
            <a:glow rad="63500">
              <a:schemeClr val="accent1">
                <a:satMod val="175000"/>
                <a:alpha val="40000"/>
              </a:schemeClr>
            </a:glow>
          </a:effectLst>
        </p:spPr>
        <p:txBody>
          <a:bodyPr vert="horz" wrap="none" lIns="91440" tIns="45720" rIns="91440" bIns="45720" numCol="1" rtlCol="0" anchor="ctr" anchorCtr="0" compatLnSpc="1">
            <a:prstTxWarp prst="textNoShape">
              <a:avLst/>
            </a:prstTxWarp>
            <a:noAutofit/>
          </a:bodyPr>
          <a:lstStyle/>
          <a:p>
            <a:pPr>
              <a:lnSpc>
                <a:spcPct val="100000"/>
              </a:lnSpc>
              <a:spcBef>
                <a:spcPct val="50000"/>
              </a:spcBef>
              <a:spcAft>
                <a:spcPct val="0"/>
              </a:spcAft>
            </a:pPr>
            <a:endParaRPr lang="en-US" sz="1800" dirty="0" smtClean="0">
              <a:solidFill>
                <a:srgbClr val="000000"/>
              </a:solidFill>
            </a:endParaRPr>
          </a:p>
        </p:txBody>
      </p:sp>
      <p:sp>
        <p:nvSpPr>
          <p:cNvPr id="26" name="Rectangle 25"/>
          <p:cNvSpPr/>
          <p:nvPr/>
        </p:nvSpPr>
        <p:spPr bwMode="auto">
          <a:xfrm>
            <a:off x="1103081" y="4397826"/>
            <a:ext cx="7228114" cy="928915"/>
          </a:xfrm>
          <a:prstGeom prst="rect">
            <a:avLst/>
          </a:prstGeom>
          <a:solidFill>
            <a:schemeClr val="bg2">
              <a:lumMod val="60000"/>
              <a:lumOff val="40000"/>
            </a:schemeClr>
          </a:solidFill>
          <a:ln w="12700" cap="flat" cmpd="sng" algn="ctr">
            <a:noFill/>
            <a:prstDash val="solid"/>
            <a:round/>
            <a:headEnd type="none" w="med" len="med"/>
            <a:tailEnd type="none" w="med" len="med"/>
          </a:ln>
          <a:effectLst>
            <a:glow rad="63500">
              <a:schemeClr val="accent1">
                <a:satMod val="175000"/>
                <a:alpha val="40000"/>
              </a:schemeClr>
            </a:glow>
          </a:effectLst>
        </p:spPr>
        <p:txBody>
          <a:bodyPr vert="horz" wrap="none" lIns="91440" tIns="45720" rIns="91440" bIns="45720" numCol="1" rtlCol="0" anchor="ctr" anchorCtr="0" compatLnSpc="1">
            <a:prstTxWarp prst="textNoShape">
              <a:avLst/>
            </a:prstTxWarp>
            <a:noAutofit/>
          </a:bodyPr>
          <a:lstStyle/>
          <a:p>
            <a:pPr>
              <a:lnSpc>
                <a:spcPct val="100000"/>
              </a:lnSpc>
              <a:spcBef>
                <a:spcPct val="50000"/>
              </a:spcBef>
              <a:spcAft>
                <a:spcPct val="0"/>
              </a:spcAft>
            </a:pPr>
            <a:endParaRPr lang="en-US" sz="1800" dirty="0" smtClean="0">
              <a:solidFill>
                <a:schemeClr val="bg1"/>
              </a:solidFill>
            </a:endParaRPr>
          </a:p>
        </p:txBody>
      </p:sp>
      <p:sp>
        <p:nvSpPr>
          <p:cNvPr id="27" name="Isosceles Triangle 26"/>
          <p:cNvSpPr/>
          <p:nvPr/>
        </p:nvSpPr>
        <p:spPr bwMode="auto">
          <a:xfrm>
            <a:off x="3207663" y="1436915"/>
            <a:ext cx="3962400" cy="4630056"/>
          </a:xfrm>
          <a:prstGeom prst="triangle">
            <a:avLst/>
          </a:prstGeom>
          <a:solidFill>
            <a:schemeClr val="bg1">
              <a:alpha val="50000"/>
            </a:schemeClr>
          </a:solidFill>
          <a:ln w="12700" cap="flat" cmpd="sng" algn="ctr">
            <a:solidFill>
              <a:srgbClr val="00529B"/>
            </a:solidFill>
            <a:prstDash val="solid"/>
            <a:round/>
            <a:headEnd type="none" w="med" len="med"/>
            <a:tailEnd type="none" w="med" len="med"/>
          </a:ln>
          <a:effectLst>
            <a:glow rad="63500">
              <a:schemeClr val="accent1">
                <a:satMod val="175000"/>
                <a:alpha val="40000"/>
              </a:schemeClr>
            </a:glow>
          </a:effectLst>
        </p:spPr>
        <p:txBody>
          <a:bodyPr vert="horz" wrap="none" lIns="91440" tIns="45720" rIns="91440" bIns="45720" numCol="1" rtlCol="0" anchor="ctr" anchorCtr="0" compatLnSpc="1">
            <a:prstTxWarp prst="textNoShape">
              <a:avLst/>
            </a:prstTxWarp>
            <a:noAutofit/>
          </a:bodyPr>
          <a:lstStyle/>
          <a:p>
            <a:pPr>
              <a:lnSpc>
                <a:spcPct val="100000"/>
              </a:lnSpc>
              <a:spcBef>
                <a:spcPct val="50000"/>
              </a:spcBef>
              <a:spcAft>
                <a:spcPct val="0"/>
              </a:spcAft>
            </a:pPr>
            <a:endParaRPr lang="en-US" sz="1800" dirty="0" smtClean="0">
              <a:solidFill>
                <a:srgbClr val="000000"/>
              </a:solidFill>
            </a:endParaRPr>
          </a:p>
        </p:txBody>
      </p:sp>
      <p:sp>
        <p:nvSpPr>
          <p:cNvPr id="28" name="Isosceles Triangle 27"/>
          <p:cNvSpPr/>
          <p:nvPr/>
        </p:nvSpPr>
        <p:spPr bwMode="auto">
          <a:xfrm flipV="1">
            <a:off x="921651" y="1436915"/>
            <a:ext cx="3962400" cy="4630056"/>
          </a:xfrm>
          <a:prstGeom prst="triangle">
            <a:avLst/>
          </a:prstGeom>
          <a:solidFill>
            <a:schemeClr val="bg1">
              <a:alpha val="50000"/>
            </a:schemeClr>
          </a:solidFill>
          <a:ln w="12700" cap="flat" cmpd="sng" algn="ctr">
            <a:solidFill>
              <a:srgbClr val="00529B"/>
            </a:solidFill>
            <a:prstDash val="solid"/>
            <a:round/>
            <a:headEnd type="none" w="med" len="med"/>
            <a:tailEnd type="none" w="med" len="med"/>
          </a:ln>
          <a:effectLst>
            <a:glow rad="63500">
              <a:schemeClr val="accent1">
                <a:satMod val="175000"/>
                <a:alpha val="40000"/>
              </a:schemeClr>
            </a:glow>
          </a:effectLst>
        </p:spPr>
        <p:txBody>
          <a:bodyPr vert="horz" wrap="none" lIns="91440" tIns="45720" rIns="91440" bIns="45720" numCol="1" rtlCol="0" anchor="ctr" anchorCtr="0" compatLnSpc="1">
            <a:prstTxWarp prst="textNoShape">
              <a:avLst/>
            </a:prstTxWarp>
            <a:noAutofit/>
          </a:bodyPr>
          <a:lstStyle/>
          <a:p>
            <a:pPr>
              <a:lnSpc>
                <a:spcPct val="100000"/>
              </a:lnSpc>
              <a:spcBef>
                <a:spcPct val="50000"/>
              </a:spcBef>
              <a:spcAft>
                <a:spcPct val="0"/>
              </a:spcAft>
            </a:pPr>
            <a:endParaRPr lang="en-US" sz="1800" dirty="0" smtClean="0">
              <a:solidFill>
                <a:srgbClr val="000000"/>
              </a:solidFill>
            </a:endParaRPr>
          </a:p>
        </p:txBody>
      </p:sp>
      <p:sp>
        <p:nvSpPr>
          <p:cNvPr id="29" name="TextBox 28"/>
          <p:cNvSpPr txBox="1"/>
          <p:nvPr/>
        </p:nvSpPr>
        <p:spPr>
          <a:xfrm>
            <a:off x="6665670" y="1925588"/>
            <a:ext cx="1625600" cy="923330"/>
          </a:xfrm>
          <a:prstGeom prst="rect">
            <a:avLst/>
          </a:prstGeom>
          <a:noFill/>
        </p:spPr>
        <p:txBody>
          <a:bodyPr wrap="square" rtlCol="0">
            <a:spAutoFit/>
          </a:bodyPr>
          <a:lstStyle/>
          <a:p>
            <a:r>
              <a:rPr lang="en-US" sz="2000" dirty="0" smtClean="0">
                <a:solidFill>
                  <a:srgbClr val="FFFFFF"/>
                </a:solidFill>
              </a:rPr>
              <a:t>Systems</a:t>
            </a:r>
            <a:br>
              <a:rPr lang="en-US" sz="2000" dirty="0" smtClean="0">
                <a:solidFill>
                  <a:srgbClr val="FFFFFF"/>
                </a:solidFill>
              </a:rPr>
            </a:br>
            <a:r>
              <a:rPr lang="en-US" sz="2000" dirty="0" smtClean="0">
                <a:solidFill>
                  <a:srgbClr val="FFFFFF"/>
                </a:solidFill>
              </a:rPr>
              <a:t>of Innovation</a:t>
            </a:r>
            <a:endParaRPr lang="en-US" sz="2000" dirty="0">
              <a:solidFill>
                <a:srgbClr val="FFFFFF"/>
              </a:solidFill>
            </a:endParaRPr>
          </a:p>
        </p:txBody>
      </p:sp>
      <p:sp>
        <p:nvSpPr>
          <p:cNvPr id="30" name="TextBox 29"/>
          <p:cNvSpPr txBox="1"/>
          <p:nvPr/>
        </p:nvSpPr>
        <p:spPr>
          <a:xfrm>
            <a:off x="6560442" y="3166561"/>
            <a:ext cx="1836056" cy="923330"/>
          </a:xfrm>
          <a:prstGeom prst="rect">
            <a:avLst/>
          </a:prstGeom>
          <a:noFill/>
        </p:spPr>
        <p:txBody>
          <a:bodyPr wrap="square" rtlCol="0">
            <a:spAutoFit/>
          </a:bodyPr>
          <a:lstStyle/>
          <a:p>
            <a:r>
              <a:rPr lang="en-US" sz="2000" dirty="0" smtClean="0">
                <a:solidFill>
                  <a:schemeClr val="bg1"/>
                </a:solidFill>
              </a:rPr>
              <a:t>Systems</a:t>
            </a:r>
            <a:br>
              <a:rPr lang="en-US" sz="2000" dirty="0" smtClean="0">
                <a:solidFill>
                  <a:schemeClr val="bg1"/>
                </a:solidFill>
              </a:rPr>
            </a:br>
            <a:r>
              <a:rPr lang="en-US" sz="2000" dirty="0" smtClean="0">
                <a:solidFill>
                  <a:schemeClr val="bg1"/>
                </a:solidFill>
              </a:rPr>
              <a:t>of Differentiation</a:t>
            </a:r>
            <a:endParaRPr lang="en-US" sz="2000" dirty="0">
              <a:solidFill>
                <a:schemeClr val="bg1"/>
              </a:solidFill>
            </a:endParaRPr>
          </a:p>
        </p:txBody>
      </p:sp>
      <p:sp>
        <p:nvSpPr>
          <p:cNvPr id="31" name="TextBox 30"/>
          <p:cNvSpPr txBox="1"/>
          <p:nvPr/>
        </p:nvSpPr>
        <p:spPr>
          <a:xfrm>
            <a:off x="6873358" y="4429303"/>
            <a:ext cx="1210224" cy="923330"/>
          </a:xfrm>
          <a:prstGeom prst="rect">
            <a:avLst/>
          </a:prstGeom>
          <a:noFill/>
        </p:spPr>
        <p:txBody>
          <a:bodyPr wrap="square" rtlCol="0">
            <a:spAutoFit/>
          </a:bodyPr>
          <a:lstStyle/>
          <a:p>
            <a:r>
              <a:rPr lang="en-US" sz="2000" dirty="0" smtClean="0">
                <a:solidFill>
                  <a:schemeClr val="bg1"/>
                </a:solidFill>
              </a:rPr>
              <a:t>Systems of Record</a:t>
            </a:r>
            <a:endParaRPr lang="en-US" sz="2000" dirty="0">
              <a:solidFill>
                <a:schemeClr val="bg1"/>
              </a:solidFill>
            </a:endParaRPr>
          </a:p>
        </p:txBody>
      </p:sp>
      <p:sp>
        <p:nvSpPr>
          <p:cNvPr id="32" name="TextBox 31"/>
          <p:cNvSpPr txBox="1"/>
          <p:nvPr/>
        </p:nvSpPr>
        <p:spPr>
          <a:xfrm>
            <a:off x="656989" y="1562792"/>
            <a:ext cx="4477072" cy="757130"/>
          </a:xfrm>
          <a:prstGeom prst="rect">
            <a:avLst/>
          </a:prstGeom>
          <a:noFill/>
          <a:effectLst>
            <a:glow rad="101600">
              <a:schemeClr val="bg1">
                <a:alpha val="60000"/>
              </a:schemeClr>
            </a:glow>
          </a:effectLst>
        </p:spPr>
        <p:txBody>
          <a:bodyPr wrap="square" rtlCol="0">
            <a:spAutoFit/>
          </a:bodyPr>
          <a:lstStyle/>
          <a:p>
            <a:r>
              <a:rPr lang="en-US" sz="4800" dirty="0" err="1" smtClean="0"/>
              <a:t>DevOps</a:t>
            </a:r>
            <a:endParaRPr lang="en-US" sz="4800" dirty="0"/>
          </a:p>
        </p:txBody>
      </p:sp>
      <p:sp>
        <p:nvSpPr>
          <p:cNvPr id="33" name="TextBox 32"/>
          <p:cNvSpPr txBox="1"/>
          <p:nvPr/>
        </p:nvSpPr>
        <p:spPr>
          <a:xfrm>
            <a:off x="3590490" y="5253086"/>
            <a:ext cx="3109296" cy="757130"/>
          </a:xfrm>
          <a:prstGeom prst="rect">
            <a:avLst/>
          </a:prstGeom>
          <a:noFill/>
        </p:spPr>
        <p:txBody>
          <a:bodyPr wrap="square" rtlCol="0">
            <a:spAutoFit/>
          </a:bodyPr>
          <a:lstStyle/>
          <a:p>
            <a:r>
              <a:rPr lang="en-US" sz="4800" dirty="0" smtClean="0"/>
              <a:t>Traditional</a:t>
            </a:r>
            <a:endParaRPr lang="en-US" sz="4800" dirty="0"/>
          </a:p>
        </p:txBody>
      </p:sp>
      <p:sp>
        <p:nvSpPr>
          <p:cNvPr id="36" name="TextBox 35"/>
          <p:cNvSpPr txBox="1"/>
          <p:nvPr/>
        </p:nvSpPr>
        <p:spPr>
          <a:xfrm>
            <a:off x="8184236" y="1998155"/>
            <a:ext cx="754743" cy="646331"/>
          </a:xfrm>
          <a:prstGeom prst="rect">
            <a:avLst/>
          </a:prstGeom>
          <a:noFill/>
        </p:spPr>
        <p:txBody>
          <a:bodyPr wrap="square" rtlCol="0">
            <a:spAutoFit/>
          </a:bodyPr>
          <a:lstStyle/>
          <a:p>
            <a:r>
              <a:rPr lang="en-US" sz="4000" dirty="0" smtClean="0">
                <a:solidFill>
                  <a:srgbClr val="6E96D5"/>
                </a:solidFill>
              </a:rPr>
              <a:t>-</a:t>
            </a:r>
            <a:endParaRPr lang="en-US" sz="4000" dirty="0">
              <a:solidFill>
                <a:srgbClr val="6E96D5"/>
              </a:solidFill>
            </a:endParaRPr>
          </a:p>
        </p:txBody>
      </p:sp>
      <p:sp>
        <p:nvSpPr>
          <p:cNvPr id="37" name="TextBox 36"/>
          <p:cNvSpPr txBox="1"/>
          <p:nvPr/>
        </p:nvSpPr>
        <p:spPr>
          <a:xfrm>
            <a:off x="8184236" y="4649737"/>
            <a:ext cx="754743" cy="646331"/>
          </a:xfrm>
          <a:prstGeom prst="rect">
            <a:avLst/>
          </a:prstGeom>
          <a:noFill/>
        </p:spPr>
        <p:txBody>
          <a:bodyPr wrap="square" rtlCol="0">
            <a:spAutoFit/>
          </a:bodyPr>
          <a:lstStyle/>
          <a:p>
            <a:r>
              <a:rPr lang="en-US" sz="4000" dirty="0" smtClean="0">
                <a:solidFill>
                  <a:srgbClr val="6E96D5"/>
                </a:solidFill>
              </a:rPr>
              <a:t>+</a:t>
            </a:r>
            <a:endParaRPr lang="en-US" sz="4000" dirty="0">
              <a:solidFill>
                <a:srgbClr val="6E96D5"/>
              </a:solidFill>
            </a:endParaRPr>
          </a:p>
        </p:txBody>
      </p:sp>
      <p:cxnSp>
        <p:nvCxnSpPr>
          <p:cNvPr id="39" name="Straight Arrow Connector 38"/>
          <p:cNvCxnSpPr>
            <a:stCxn id="36" idx="2"/>
            <a:endCxn id="37" idx="0"/>
          </p:cNvCxnSpPr>
          <p:nvPr/>
        </p:nvCxnSpPr>
        <p:spPr bwMode="auto">
          <a:xfrm>
            <a:off x="8561608" y="2644486"/>
            <a:ext cx="0" cy="2005251"/>
          </a:xfrm>
          <a:prstGeom prst="straightConnector1">
            <a:avLst/>
          </a:prstGeom>
          <a:solidFill>
            <a:srgbClr val="00529B"/>
          </a:solidFill>
          <a:ln w="12700" cap="flat" cmpd="sng" algn="ctr">
            <a:solidFill>
              <a:srgbClr val="969696"/>
            </a:solidFill>
            <a:prstDash val="solid"/>
            <a:round/>
            <a:headEnd type="triangle"/>
            <a:tailEnd type="triangle"/>
          </a:ln>
          <a:effectLst/>
        </p:spPr>
      </p:cxnSp>
      <p:sp>
        <p:nvSpPr>
          <p:cNvPr id="40" name="TextBox 39"/>
          <p:cNvSpPr txBox="1"/>
          <p:nvPr/>
        </p:nvSpPr>
        <p:spPr>
          <a:xfrm rot="5400000">
            <a:off x="7924793" y="3462445"/>
            <a:ext cx="1625600" cy="369332"/>
          </a:xfrm>
          <a:prstGeom prst="rect">
            <a:avLst/>
          </a:prstGeom>
          <a:noFill/>
        </p:spPr>
        <p:txBody>
          <a:bodyPr wrap="square" rtlCol="0">
            <a:spAutoFit/>
          </a:bodyPr>
          <a:lstStyle/>
          <a:p>
            <a:r>
              <a:rPr lang="en-US" sz="2000" dirty="0" smtClean="0">
                <a:solidFill>
                  <a:srgbClr val="6E96D5"/>
                </a:solidFill>
              </a:rPr>
              <a:t>Governance</a:t>
            </a:r>
            <a:endParaRPr lang="en-US" sz="2000" dirty="0">
              <a:solidFill>
                <a:srgbClr val="6E96D5"/>
              </a:solidFill>
            </a:endParaRPr>
          </a:p>
        </p:txBody>
      </p:sp>
      <p:sp>
        <p:nvSpPr>
          <p:cNvPr id="41" name="TextBox 40"/>
          <p:cNvSpPr txBox="1"/>
          <p:nvPr/>
        </p:nvSpPr>
        <p:spPr>
          <a:xfrm rot="10800000" flipV="1">
            <a:off x="273949" y="1998155"/>
            <a:ext cx="754743" cy="646331"/>
          </a:xfrm>
          <a:prstGeom prst="rect">
            <a:avLst/>
          </a:prstGeom>
          <a:noFill/>
        </p:spPr>
        <p:txBody>
          <a:bodyPr wrap="square" rtlCol="0">
            <a:spAutoFit/>
          </a:bodyPr>
          <a:lstStyle/>
          <a:p>
            <a:r>
              <a:rPr lang="en-US" sz="4000" dirty="0" smtClean="0">
                <a:solidFill>
                  <a:srgbClr val="6E96D5"/>
                </a:solidFill>
              </a:rPr>
              <a:t>+</a:t>
            </a:r>
            <a:endParaRPr lang="en-US" sz="4000" dirty="0">
              <a:solidFill>
                <a:srgbClr val="6E96D5"/>
              </a:solidFill>
            </a:endParaRPr>
          </a:p>
        </p:txBody>
      </p:sp>
      <p:sp>
        <p:nvSpPr>
          <p:cNvPr id="42" name="TextBox 41"/>
          <p:cNvSpPr txBox="1"/>
          <p:nvPr/>
        </p:nvSpPr>
        <p:spPr>
          <a:xfrm rot="10800000" flipV="1">
            <a:off x="273949" y="4649737"/>
            <a:ext cx="754743" cy="646331"/>
          </a:xfrm>
          <a:prstGeom prst="rect">
            <a:avLst/>
          </a:prstGeom>
          <a:noFill/>
        </p:spPr>
        <p:txBody>
          <a:bodyPr wrap="square" rtlCol="0">
            <a:spAutoFit/>
          </a:bodyPr>
          <a:lstStyle/>
          <a:p>
            <a:r>
              <a:rPr lang="en-US" sz="4000" dirty="0" smtClean="0">
                <a:solidFill>
                  <a:srgbClr val="6E96D5"/>
                </a:solidFill>
              </a:rPr>
              <a:t>-</a:t>
            </a:r>
            <a:endParaRPr lang="en-US" sz="4000" dirty="0">
              <a:solidFill>
                <a:srgbClr val="6E96D5"/>
              </a:solidFill>
            </a:endParaRPr>
          </a:p>
        </p:txBody>
      </p:sp>
      <p:cxnSp>
        <p:nvCxnSpPr>
          <p:cNvPr id="43" name="Straight Arrow Connector 42"/>
          <p:cNvCxnSpPr>
            <a:stCxn id="41" idx="2"/>
            <a:endCxn id="42" idx="0"/>
          </p:cNvCxnSpPr>
          <p:nvPr/>
        </p:nvCxnSpPr>
        <p:spPr bwMode="auto">
          <a:xfrm>
            <a:off x="651320" y="2644486"/>
            <a:ext cx="0" cy="2005251"/>
          </a:xfrm>
          <a:prstGeom prst="straightConnector1">
            <a:avLst/>
          </a:prstGeom>
          <a:solidFill>
            <a:srgbClr val="00529B"/>
          </a:solidFill>
          <a:ln w="12700" cap="flat" cmpd="sng" algn="ctr">
            <a:solidFill>
              <a:srgbClr val="969696"/>
            </a:solidFill>
            <a:prstDash val="solid"/>
            <a:round/>
            <a:headEnd type="triangle"/>
            <a:tailEnd type="triangle"/>
          </a:ln>
          <a:effectLst/>
        </p:spPr>
      </p:cxnSp>
      <p:sp>
        <p:nvSpPr>
          <p:cNvPr id="44" name="TextBox 43"/>
          <p:cNvSpPr txBox="1"/>
          <p:nvPr/>
        </p:nvSpPr>
        <p:spPr>
          <a:xfrm rot="5400000" flipV="1">
            <a:off x="-355608" y="3462445"/>
            <a:ext cx="1625600" cy="369332"/>
          </a:xfrm>
          <a:prstGeom prst="rect">
            <a:avLst/>
          </a:prstGeom>
          <a:noFill/>
        </p:spPr>
        <p:txBody>
          <a:bodyPr wrap="square" rtlCol="0">
            <a:spAutoFit/>
          </a:bodyPr>
          <a:lstStyle/>
          <a:p>
            <a:r>
              <a:rPr lang="en-US" sz="2000" dirty="0" smtClean="0">
                <a:solidFill>
                  <a:srgbClr val="6E96D5"/>
                </a:solidFill>
              </a:rPr>
              <a:t>Change</a:t>
            </a:r>
            <a:endParaRPr lang="en-US" sz="2000" dirty="0">
              <a:solidFill>
                <a:srgbClr val="6E96D5"/>
              </a:solidFill>
            </a:endParaRPr>
          </a:p>
        </p:txBody>
      </p:sp>
      <p:sp>
        <p:nvSpPr>
          <p:cNvPr id="21" name="Isosceles Triangle 20"/>
          <p:cNvSpPr/>
          <p:nvPr/>
        </p:nvSpPr>
        <p:spPr bwMode="auto">
          <a:xfrm flipV="1">
            <a:off x="914325" y="1436914"/>
            <a:ext cx="6412750" cy="4573301"/>
          </a:xfrm>
          <a:prstGeom prst="triangle">
            <a:avLst>
              <a:gd name="adj" fmla="val 30781"/>
            </a:avLst>
          </a:prstGeom>
          <a:noFill/>
          <a:ln w="12700" cap="flat" cmpd="sng" algn="ctr">
            <a:solidFill>
              <a:srgbClr val="00529B"/>
            </a:solidFill>
            <a:prstDash val="dash"/>
            <a:round/>
            <a:headEnd type="none" w="med" len="med"/>
            <a:tailEnd type="none" w="med" len="med"/>
          </a:ln>
          <a:effectLst>
            <a:glow rad="63500">
              <a:schemeClr val="accent1">
                <a:satMod val="175000"/>
                <a:alpha val="40000"/>
              </a:schemeClr>
            </a:glow>
          </a:effectLst>
        </p:spPr>
        <p:txBody>
          <a:bodyPr vert="horz" wrap="none" lIns="91440" tIns="45720" rIns="91440" bIns="45720" numCol="1" rtlCol="0" anchor="ctr" anchorCtr="0" compatLnSpc="1">
            <a:prstTxWarp prst="textNoShape">
              <a:avLst/>
            </a:prstTxWarp>
            <a:noAutofit/>
          </a:bodyPr>
          <a:lstStyle/>
          <a:p>
            <a:pPr>
              <a:lnSpc>
                <a:spcPct val="100000"/>
              </a:lnSpc>
              <a:spcBef>
                <a:spcPct val="50000"/>
              </a:spcBef>
              <a:spcAft>
                <a:spcPct val="0"/>
              </a:spcAft>
            </a:pPr>
            <a:endParaRPr lang="en-US" sz="1800" dirty="0" smtClean="0">
              <a:solidFill>
                <a:srgbClr val="000000"/>
              </a:solidFill>
            </a:endParaRPr>
          </a:p>
        </p:txBody>
      </p:sp>
    </p:spTree>
    <p:extLst>
      <p:ext uri="{BB962C8B-B14F-4D97-AF65-F5344CB8AC3E}">
        <p14:creationId xmlns:p14="http://schemas.microsoft.com/office/powerpoint/2010/main" val="24593551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6412" y="190500"/>
            <a:ext cx="8869817" cy="885825"/>
          </a:xfrm>
        </p:spPr>
        <p:txBody>
          <a:bodyPr/>
          <a:lstStyle/>
          <a:p>
            <a:r>
              <a:rPr lang="en-US" dirty="0" smtClean="0"/>
              <a:t>What We Tell Clients Today: </a:t>
            </a:r>
            <a:r>
              <a:rPr lang="en-US" dirty="0" err="1" smtClean="0"/>
              <a:t>DevOps</a:t>
            </a:r>
            <a:r>
              <a:rPr lang="en-US" dirty="0" smtClean="0"/>
              <a:t> is Necessary But Not Sufficient</a:t>
            </a:r>
            <a:endParaRPr lang="en-US" dirty="0"/>
          </a:p>
        </p:txBody>
      </p:sp>
      <p:sp>
        <p:nvSpPr>
          <p:cNvPr id="4" name="Footer Placeholder 3"/>
          <p:cNvSpPr>
            <a:spLocks noGrp="1"/>
          </p:cNvSpPr>
          <p:nvPr>
            <p:ph type="ftr" sz="quarter" idx="3"/>
          </p:nvPr>
        </p:nvSpPr>
        <p:spPr>
          <a:xfrm>
            <a:off x="4343400" y="6388870"/>
            <a:ext cx="457200" cy="228600"/>
          </a:xfrm>
        </p:spPr>
        <p:txBody>
          <a:bodyPr/>
          <a:lstStyle/>
          <a:p>
            <a:pPr>
              <a:defRPr/>
            </a:pPr>
            <a:r>
              <a:rPr lang="en-US" smtClean="0"/>
              <a:t> </a:t>
            </a:r>
            <a:fld id="{E1E29525-C903-49F9-BB30-68358B75B689}" type="slidenum">
              <a:rPr lang="en-US" smtClean="0"/>
              <a:pPr>
                <a:defRPr/>
              </a:pPr>
              <a:t>14</a:t>
            </a:fld>
            <a:endParaRPr lang="en-US" dirty="0"/>
          </a:p>
        </p:txBody>
      </p:sp>
      <p:pic>
        <p:nvPicPr>
          <p:cNvPr id="6146" name="Picture 2"/>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2171" y="1287010"/>
            <a:ext cx="8084457" cy="5038494"/>
          </a:xfrm>
          <a:prstGeom prst="rect">
            <a:avLst/>
          </a:prstGeom>
          <a:solidFill>
            <a:schemeClr val="accent4">
              <a:lumMod val="50000"/>
            </a:schemeClr>
          </a:solidFill>
          <a:ln>
            <a:noFill/>
          </a:ln>
          <a:effectLst>
            <a:softEdge rad="63500"/>
          </a:effectLst>
        </p:spPr>
      </p:pic>
    </p:spTree>
    <p:extLst>
      <p:ext uri="{BB962C8B-B14F-4D97-AF65-F5344CB8AC3E}">
        <p14:creationId xmlns:p14="http://schemas.microsoft.com/office/powerpoint/2010/main" val="951792437"/>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There Is No Going Backwards</a:t>
            </a:r>
            <a:endParaRPr lang="en-US" dirty="0"/>
          </a:p>
        </p:txBody>
      </p:sp>
      <p:sp>
        <p:nvSpPr>
          <p:cNvPr id="3" name="Footer Placeholder 2"/>
          <p:cNvSpPr>
            <a:spLocks noGrp="1"/>
          </p:cNvSpPr>
          <p:nvPr>
            <p:ph type="ftr" sz="quarter" idx="3"/>
          </p:nvPr>
        </p:nvSpPr>
        <p:spPr/>
        <p:txBody>
          <a:bodyPr/>
          <a:lstStyle/>
          <a:p>
            <a:pPr>
              <a:defRPr/>
            </a:pPr>
            <a:r>
              <a:rPr lang="en-US" smtClean="0"/>
              <a:t> </a:t>
            </a:r>
            <a:fld id="{E1E29525-C903-49F9-BB30-68358B75B689}" type="slidenum">
              <a:rPr lang="en-US" smtClean="0"/>
              <a:pPr>
                <a:defRPr/>
              </a:pPr>
              <a:t>15</a:t>
            </a:fld>
            <a:endParaRPr lang="en-US" dirty="0"/>
          </a:p>
        </p:txBody>
      </p:sp>
      <p:pic>
        <p:nvPicPr>
          <p:cNvPr id="8194" name="Picture 2"/>
          <p:cNvPicPr>
            <a:picLocks noChangeAspect="1" noChangeArrowheads="1"/>
          </p:cNvPicPr>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508002" y="1162050"/>
            <a:ext cx="8323944" cy="5085922"/>
          </a:xfrm>
          <a:prstGeom prst="rect">
            <a:avLst/>
          </a:prstGeom>
          <a:noFill/>
          <a:ln>
            <a:noFill/>
          </a:ln>
          <a:effectLst>
            <a:outerShdw dist="35921" dir="2700000" algn="ctr" rotWithShape="0">
              <a:schemeClr val="bg2"/>
            </a:outerShdw>
            <a:softEdge rad="63500"/>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Rectangle 3"/>
          <p:cNvSpPr/>
          <p:nvPr/>
        </p:nvSpPr>
        <p:spPr>
          <a:xfrm>
            <a:off x="200478" y="6305575"/>
            <a:ext cx="3181954" cy="203133"/>
          </a:xfrm>
          <a:prstGeom prst="rect">
            <a:avLst/>
          </a:prstGeom>
        </p:spPr>
        <p:txBody>
          <a:bodyPr wrap="square">
            <a:spAutoFit/>
          </a:bodyPr>
          <a:lstStyle/>
          <a:p>
            <a:r>
              <a:rPr lang="en-US" sz="800" dirty="0" smtClean="0">
                <a:solidFill>
                  <a:schemeClr val="bg1">
                    <a:lumMod val="50000"/>
                  </a:schemeClr>
                </a:solidFill>
              </a:rPr>
              <a:t>Source: http</a:t>
            </a:r>
            <a:r>
              <a:rPr lang="en-US" sz="800" dirty="0">
                <a:solidFill>
                  <a:schemeClr val="bg1">
                    <a:lumMod val="50000"/>
                  </a:schemeClr>
                </a:solidFill>
              </a:rPr>
              <a:t>://www.incwell.com/Biographies/Caesar.html</a:t>
            </a:r>
          </a:p>
        </p:txBody>
      </p:sp>
    </p:spTree>
    <p:extLst>
      <p:ext uri="{BB962C8B-B14F-4D97-AF65-F5344CB8AC3E}">
        <p14:creationId xmlns:p14="http://schemas.microsoft.com/office/powerpoint/2010/main" val="555208392"/>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7095830" y="2192814"/>
            <a:ext cx="1513972" cy="151397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And On a Personal Note: Thanks to the </a:t>
            </a:r>
            <a:r>
              <a:rPr lang="en-US" dirty="0" err="1" smtClean="0"/>
              <a:t>DevOps</a:t>
            </a:r>
            <a:r>
              <a:rPr lang="en-US" dirty="0" smtClean="0"/>
              <a:t> Pioneers!</a:t>
            </a:r>
            <a:endParaRPr lang="en-US" dirty="0"/>
          </a:p>
        </p:txBody>
      </p:sp>
      <p:sp>
        <p:nvSpPr>
          <p:cNvPr id="4" name="Footer Placeholder 3"/>
          <p:cNvSpPr>
            <a:spLocks noGrp="1"/>
          </p:cNvSpPr>
          <p:nvPr>
            <p:ph type="ftr" sz="quarter" idx="3"/>
          </p:nvPr>
        </p:nvSpPr>
        <p:spPr/>
        <p:txBody>
          <a:bodyPr/>
          <a:lstStyle/>
          <a:p>
            <a:pPr>
              <a:defRPr/>
            </a:pPr>
            <a:r>
              <a:rPr lang="en-US" dirty="0" smtClean="0"/>
              <a:t> </a:t>
            </a:r>
            <a:fld id="{E1E29525-C903-49F9-BB30-68358B75B689}" type="slidenum">
              <a:rPr lang="en-US" smtClean="0"/>
              <a:pPr>
                <a:defRPr/>
              </a:pPr>
              <a:t>16</a:t>
            </a:fld>
            <a:endParaRPr lang="en-US" dirty="0"/>
          </a:p>
        </p:txBody>
      </p:sp>
      <p:grpSp>
        <p:nvGrpSpPr>
          <p:cNvPr id="7" name="Group 6"/>
          <p:cNvGrpSpPr/>
          <p:nvPr/>
        </p:nvGrpSpPr>
        <p:grpSpPr>
          <a:xfrm>
            <a:off x="868607" y="1119186"/>
            <a:ext cx="7122614" cy="5319714"/>
            <a:chOff x="868607" y="1119186"/>
            <a:chExt cx="7122614" cy="5319714"/>
          </a:xfrm>
        </p:grpSpPr>
        <p:pic>
          <p:nvPicPr>
            <p:cNvPr id="6147" name="Picture 3"/>
            <p:cNvPicPr>
              <a:picLocks noChangeAspect="1" noChangeArrowheads="1"/>
            </p:cNvPicPr>
            <p:nvPr/>
          </p:nvPicPr>
          <p:blipFill>
            <a:blip r:embed="rId4">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810801" y="3618918"/>
              <a:ext cx="2924629" cy="28199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5">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171700" y="1331965"/>
              <a:ext cx="1752600" cy="16898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6">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303254" y="2991521"/>
              <a:ext cx="1341832" cy="1478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152" name="Picture 8"/>
            <p:cNvPicPr>
              <a:picLocks noChangeAspect="1" noChangeArrowheads="1"/>
            </p:cNvPicPr>
            <p:nvPr/>
          </p:nvPicPr>
          <p:blipFill>
            <a:blip r:embed="rId7">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5114924" y="2811367"/>
              <a:ext cx="1681635" cy="21473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153" name="Picture 9"/>
            <p:cNvPicPr>
              <a:picLocks noChangeAspect="1" noChangeArrowheads="1"/>
            </p:cNvPicPr>
            <p:nvPr/>
          </p:nvPicPr>
          <p:blipFill>
            <a:blip r:embed="rId8">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5859256" y="1819699"/>
              <a:ext cx="1584418" cy="16471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154" name="Picture 10"/>
            <p:cNvPicPr>
              <a:picLocks noChangeAspect="1" noChangeArrowheads="1"/>
            </p:cNvPicPr>
            <p:nvPr/>
          </p:nvPicPr>
          <p:blipFill>
            <a:blip r:embed="rId9">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868607" y="2025932"/>
              <a:ext cx="1434647" cy="13833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155" name="Picture 11"/>
            <p:cNvPicPr>
              <a:picLocks noChangeAspect="1" noChangeArrowheads="1"/>
            </p:cNvPicPr>
            <p:nvPr/>
          </p:nvPicPr>
          <p:blipFill>
            <a:blip r:embed="rId10">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457787" y="4158381"/>
              <a:ext cx="1861346" cy="17947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156" name="Picture 12"/>
            <p:cNvPicPr>
              <a:picLocks noChangeAspect="1" noChangeArrowheads="1"/>
            </p:cNvPicPr>
            <p:nvPr/>
          </p:nvPicPr>
          <p:blipFill>
            <a:blip r:embed="rId11">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6435525" y="3409245"/>
              <a:ext cx="1555696" cy="20921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157" name="Picture 13"/>
            <p:cNvPicPr>
              <a:picLocks noChangeAspect="1" noChangeArrowheads="1"/>
            </p:cNvPicPr>
            <p:nvPr/>
          </p:nvPicPr>
          <p:blipFill>
            <a:blip r:embed="rId12">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5544475" y="4955218"/>
              <a:ext cx="1143000" cy="11021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158" name="Picture 14"/>
            <p:cNvPicPr>
              <a:picLocks noChangeAspect="1" noChangeArrowheads="1"/>
            </p:cNvPicPr>
            <p:nvPr/>
          </p:nvPicPr>
          <p:blipFill>
            <a:blip r:embed="rId1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264113" y="3283136"/>
              <a:ext cx="1143000" cy="11021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14">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3924300" y="1119186"/>
              <a:ext cx="1934955" cy="18190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15">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3494975" y="2548401"/>
              <a:ext cx="1619949" cy="18368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24772553"/>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smtClean="0"/>
              <a:t>Recommended Gartner Research</a:t>
            </a:r>
          </a:p>
        </p:txBody>
      </p:sp>
      <p:sp>
        <p:nvSpPr>
          <p:cNvPr id="6" name="Rectangle 5"/>
          <p:cNvSpPr/>
          <p:nvPr/>
        </p:nvSpPr>
        <p:spPr>
          <a:xfrm>
            <a:off x="309562" y="1264396"/>
            <a:ext cx="8529638" cy="4760278"/>
          </a:xfrm>
          <a:prstGeom prst="rect">
            <a:avLst/>
          </a:prstGeom>
        </p:spPr>
        <p:txBody>
          <a:bodyPr wrap="square" lIns="0" rIns="45720">
            <a:spAutoFit/>
          </a:bodyPr>
          <a:lstStyle/>
          <a:p>
            <a:pPr marL="463550" indent="-463550" algn="l">
              <a:spcBef>
                <a:spcPts val="400"/>
              </a:spcBef>
              <a:spcAft>
                <a:spcPts val="400"/>
              </a:spcAft>
              <a:buClr>
                <a:srgbClr val="00529B"/>
              </a:buClr>
              <a:buFont typeface="Wingdings" pitchFamily="2" charset="2"/>
              <a:buChar char="è"/>
            </a:pPr>
            <a:r>
              <a:rPr lang="en-US" sz="2000" b="1" dirty="0">
                <a:solidFill>
                  <a:srgbClr val="00529B"/>
                </a:solidFill>
              </a:rPr>
              <a:t>Use Web-Scale IT to Make </a:t>
            </a:r>
            <a:r>
              <a:rPr lang="en-US" sz="2000" b="1" dirty="0" smtClean="0">
                <a:solidFill>
                  <a:srgbClr val="00529B"/>
                </a:solidFill>
              </a:rPr>
              <a:t>the Enterprise </a:t>
            </a:r>
            <a:r>
              <a:rPr lang="en-US" sz="2000" b="1" dirty="0">
                <a:solidFill>
                  <a:srgbClr val="00529B"/>
                </a:solidFill>
              </a:rPr>
              <a:t>IT Competitive With the </a:t>
            </a:r>
            <a:r>
              <a:rPr lang="en-US" sz="2000" b="1" dirty="0" smtClean="0">
                <a:solidFill>
                  <a:srgbClr val="00529B"/>
                </a:solidFill>
              </a:rPr>
              <a:t>Cloud                          					  </a:t>
            </a:r>
            <a:r>
              <a:rPr lang="en-US" sz="2000" dirty="0" smtClean="0"/>
              <a:t>Cameron </a:t>
            </a:r>
            <a:r>
              <a:rPr lang="en-US" sz="2000" dirty="0" err="1" smtClean="0"/>
              <a:t>Haight</a:t>
            </a:r>
            <a:r>
              <a:rPr lang="en-US" sz="2000" dirty="0" smtClean="0"/>
              <a:t> (</a:t>
            </a:r>
            <a:r>
              <a:rPr lang="en-US" sz="2000" dirty="0" smtClean="0">
                <a:hlinkClick r:id="rId4"/>
              </a:rPr>
              <a:t>http</a:t>
            </a:r>
            <a:r>
              <a:rPr lang="en-US" sz="2000" dirty="0">
                <a:hlinkClick r:id="rId4"/>
              </a:rPr>
              <a:t>://www.gartner.com/document/2485716</a:t>
            </a:r>
            <a:r>
              <a:rPr lang="en-US" sz="2000" dirty="0" smtClean="0"/>
              <a:t>)</a:t>
            </a:r>
          </a:p>
          <a:p>
            <a:pPr marL="463550" indent="-463550" algn="l">
              <a:spcBef>
                <a:spcPts val="400"/>
              </a:spcBef>
              <a:spcAft>
                <a:spcPts val="400"/>
              </a:spcAft>
              <a:buClr>
                <a:srgbClr val="00529B"/>
              </a:buClr>
              <a:buFont typeface="Wingdings" pitchFamily="2" charset="2"/>
              <a:buChar char="è"/>
            </a:pPr>
            <a:r>
              <a:rPr lang="en-US" sz="2000" b="1" dirty="0" smtClean="0">
                <a:solidFill>
                  <a:srgbClr val="00529B"/>
                </a:solidFill>
              </a:rPr>
              <a:t>Seven </a:t>
            </a:r>
            <a:r>
              <a:rPr lang="en-US" sz="2000" b="1" dirty="0">
                <a:solidFill>
                  <a:srgbClr val="00529B"/>
                </a:solidFill>
              </a:rPr>
              <a:t>Steps to Start Your </a:t>
            </a:r>
            <a:r>
              <a:rPr lang="en-US" sz="2000" b="1" dirty="0" err="1">
                <a:solidFill>
                  <a:srgbClr val="00529B"/>
                </a:solidFill>
              </a:rPr>
              <a:t>DevOps</a:t>
            </a:r>
            <a:r>
              <a:rPr lang="en-US" sz="2000" b="1" dirty="0">
                <a:solidFill>
                  <a:srgbClr val="00529B"/>
                </a:solidFill>
              </a:rPr>
              <a:t> Initiative </a:t>
            </a:r>
            <a:r>
              <a:rPr lang="en-US" sz="2000" b="1" dirty="0" smtClean="0">
                <a:solidFill>
                  <a:srgbClr val="00529B"/>
                </a:solidFill>
              </a:rPr>
              <a:t>                                   </a:t>
            </a:r>
            <a:r>
              <a:rPr lang="en-US" sz="2000" dirty="0" err="1" smtClean="0"/>
              <a:t>Ronni</a:t>
            </a:r>
            <a:r>
              <a:rPr lang="en-US" sz="2000" dirty="0" smtClean="0"/>
              <a:t> Colville (</a:t>
            </a:r>
            <a:r>
              <a:rPr lang="en-US" sz="2000" dirty="0" smtClean="0">
                <a:hlinkClick r:id="rId5"/>
              </a:rPr>
              <a:t>http</a:t>
            </a:r>
            <a:r>
              <a:rPr lang="en-US" sz="2000" dirty="0">
                <a:hlinkClick r:id="rId5"/>
              </a:rPr>
              <a:t>://www.gartner.com/document/2847717</a:t>
            </a:r>
            <a:r>
              <a:rPr lang="en-US" sz="2000" dirty="0" smtClean="0"/>
              <a:t>)</a:t>
            </a:r>
          </a:p>
          <a:p>
            <a:pPr marL="463550" indent="-463550" algn="l">
              <a:spcBef>
                <a:spcPts val="400"/>
              </a:spcBef>
              <a:spcAft>
                <a:spcPts val="400"/>
              </a:spcAft>
              <a:buClr>
                <a:srgbClr val="00529B"/>
              </a:buClr>
              <a:buFont typeface="Wingdings" pitchFamily="2" charset="2"/>
              <a:buChar char="è"/>
            </a:pPr>
            <a:r>
              <a:rPr lang="en-US" sz="2000" b="1" dirty="0">
                <a:solidFill>
                  <a:srgbClr val="00529B"/>
                </a:solidFill>
              </a:rPr>
              <a:t>Data-Driven </a:t>
            </a:r>
            <a:r>
              <a:rPr lang="en-US" sz="2000" b="1" dirty="0" err="1">
                <a:solidFill>
                  <a:srgbClr val="00529B"/>
                </a:solidFill>
              </a:rPr>
              <a:t>DevOps</a:t>
            </a:r>
            <a:r>
              <a:rPr lang="en-US" sz="2000" b="1" dirty="0">
                <a:solidFill>
                  <a:srgbClr val="00529B"/>
                </a:solidFill>
              </a:rPr>
              <a:t>: Use Metrics to Help Guide Your </a:t>
            </a:r>
            <a:r>
              <a:rPr lang="en-US" sz="2000" b="1" dirty="0" smtClean="0">
                <a:solidFill>
                  <a:srgbClr val="00529B"/>
                </a:solidFill>
              </a:rPr>
              <a:t>Journey </a:t>
            </a:r>
            <a:r>
              <a:rPr lang="en-US" sz="2000" dirty="0" smtClean="0"/>
              <a:t>Cameron </a:t>
            </a:r>
            <a:r>
              <a:rPr lang="en-US" sz="2000" dirty="0" err="1" smtClean="0"/>
              <a:t>Haight</a:t>
            </a:r>
            <a:r>
              <a:rPr lang="en-US" sz="2000" dirty="0" smtClean="0"/>
              <a:t> </a:t>
            </a:r>
            <a:r>
              <a:rPr lang="en-US" sz="2000" dirty="0"/>
              <a:t>(</a:t>
            </a:r>
            <a:r>
              <a:rPr lang="en-US" sz="2000" dirty="0">
                <a:hlinkClick r:id="rId6"/>
              </a:rPr>
              <a:t>http://</a:t>
            </a:r>
            <a:r>
              <a:rPr lang="en-US" sz="2000" dirty="0" smtClean="0">
                <a:hlinkClick r:id="rId6"/>
              </a:rPr>
              <a:t>www.gartner.com/document/2753718</a:t>
            </a:r>
            <a:r>
              <a:rPr lang="en-US" sz="2000" dirty="0" smtClean="0"/>
              <a:t>) </a:t>
            </a:r>
          </a:p>
          <a:p>
            <a:pPr marL="463550" indent="-463550" algn="l">
              <a:spcBef>
                <a:spcPts val="400"/>
              </a:spcBef>
              <a:spcAft>
                <a:spcPts val="400"/>
              </a:spcAft>
              <a:buClr>
                <a:srgbClr val="00529B"/>
              </a:buClr>
              <a:buFont typeface="Wingdings" pitchFamily="2" charset="2"/>
              <a:buChar char="è"/>
            </a:pPr>
            <a:r>
              <a:rPr lang="en-US" sz="2000" b="1" dirty="0">
                <a:solidFill>
                  <a:srgbClr val="00529B"/>
                </a:solidFill>
              </a:rPr>
              <a:t>When Using </a:t>
            </a:r>
            <a:r>
              <a:rPr lang="en-US" sz="2000" b="1" dirty="0" err="1">
                <a:solidFill>
                  <a:srgbClr val="00529B"/>
                </a:solidFill>
              </a:rPr>
              <a:t>DevOps</a:t>
            </a:r>
            <a:r>
              <a:rPr lang="en-US" sz="2000" b="1" dirty="0">
                <a:solidFill>
                  <a:srgbClr val="00529B"/>
                </a:solidFill>
              </a:rPr>
              <a:t> Principles, Follow Six Gartner Rules to Minimize Compliance and Audit </a:t>
            </a:r>
            <a:r>
              <a:rPr lang="en-US" sz="2000" b="1" dirty="0" smtClean="0">
                <a:solidFill>
                  <a:srgbClr val="00529B"/>
                </a:solidFill>
              </a:rPr>
              <a:t>Findings                                                         </a:t>
            </a:r>
            <a:r>
              <a:rPr lang="en-US" sz="2000" dirty="0" smtClean="0"/>
              <a:t>George </a:t>
            </a:r>
            <a:r>
              <a:rPr lang="en-US" sz="2000" dirty="0" err="1" smtClean="0"/>
              <a:t>Spafford</a:t>
            </a:r>
            <a:r>
              <a:rPr lang="en-US" sz="2000" dirty="0" smtClean="0"/>
              <a:t>, Cameron </a:t>
            </a:r>
            <a:r>
              <a:rPr lang="en-US" sz="2000" dirty="0" err="1" smtClean="0"/>
              <a:t>Haight</a:t>
            </a:r>
            <a:r>
              <a:rPr lang="en-US" sz="2000" dirty="0" smtClean="0"/>
              <a:t> </a:t>
            </a:r>
            <a:r>
              <a:rPr lang="en-US" sz="2000" dirty="0"/>
              <a:t>(</a:t>
            </a:r>
            <a:r>
              <a:rPr lang="en-US" sz="2000" dirty="0">
                <a:hlinkClick r:id="rId7"/>
              </a:rPr>
              <a:t>http://</a:t>
            </a:r>
            <a:r>
              <a:rPr lang="en-US" sz="2000" dirty="0" smtClean="0">
                <a:hlinkClick r:id="rId7"/>
              </a:rPr>
              <a:t>www.gartner.com/document/2666523</a:t>
            </a:r>
            <a:r>
              <a:rPr lang="en-US" sz="2000" dirty="0" smtClean="0"/>
              <a:t>) </a:t>
            </a:r>
          </a:p>
          <a:p>
            <a:pPr marL="463550" indent="-463550" algn="l">
              <a:spcBef>
                <a:spcPts val="400"/>
              </a:spcBef>
              <a:spcAft>
                <a:spcPts val="400"/>
              </a:spcAft>
              <a:buClr>
                <a:srgbClr val="00529B"/>
              </a:buClr>
              <a:buFont typeface="Wingdings" pitchFamily="2" charset="2"/>
              <a:buChar char="è"/>
            </a:pPr>
            <a:r>
              <a:rPr lang="en-US" sz="2000" b="1" dirty="0" smtClean="0">
                <a:solidFill>
                  <a:srgbClr val="00529B"/>
                </a:solidFill>
              </a:rPr>
              <a:t>Cool </a:t>
            </a:r>
            <a:r>
              <a:rPr lang="en-US" sz="2000" b="1" dirty="0">
                <a:solidFill>
                  <a:srgbClr val="00529B"/>
                </a:solidFill>
              </a:rPr>
              <a:t>Vendors in </a:t>
            </a:r>
            <a:r>
              <a:rPr lang="en-US" sz="2000" b="1" dirty="0" err="1">
                <a:solidFill>
                  <a:srgbClr val="00529B"/>
                </a:solidFill>
              </a:rPr>
              <a:t>DevOps</a:t>
            </a:r>
            <a:r>
              <a:rPr lang="en-US" sz="2000" b="1" dirty="0">
                <a:solidFill>
                  <a:srgbClr val="00529B"/>
                </a:solidFill>
              </a:rPr>
              <a:t>, 2014 </a:t>
            </a:r>
            <a:r>
              <a:rPr lang="en-US" sz="2000" b="1" dirty="0" smtClean="0">
                <a:solidFill>
                  <a:srgbClr val="00529B"/>
                </a:solidFill>
              </a:rPr>
              <a:t>				          </a:t>
            </a:r>
            <a:r>
              <a:rPr lang="en-US" sz="2000" dirty="0" err="1" smtClean="0"/>
              <a:t>Ronni</a:t>
            </a:r>
            <a:r>
              <a:rPr lang="en-US" sz="2000" dirty="0" smtClean="0"/>
              <a:t> Colville, et. al. (</a:t>
            </a:r>
            <a:r>
              <a:rPr lang="en-US" sz="2000" dirty="0" smtClean="0">
                <a:hlinkClick r:id="rId8"/>
              </a:rPr>
              <a:t>http</a:t>
            </a:r>
            <a:r>
              <a:rPr lang="en-US" sz="2000" dirty="0">
                <a:hlinkClick r:id="rId8"/>
              </a:rPr>
              <a:t>://</a:t>
            </a:r>
            <a:r>
              <a:rPr lang="en-US" sz="2000" dirty="0" smtClean="0">
                <a:hlinkClick r:id="rId8"/>
              </a:rPr>
              <a:t>www.gartner.com/document/2711522</a:t>
            </a:r>
            <a:r>
              <a:rPr lang="en-US" sz="2000" dirty="0" smtClean="0"/>
              <a:t>) </a:t>
            </a:r>
          </a:p>
          <a:p>
            <a:pPr marL="463550" indent="-463550" algn="l">
              <a:spcBef>
                <a:spcPts val="400"/>
              </a:spcBef>
              <a:spcAft>
                <a:spcPts val="400"/>
              </a:spcAft>
              <a:buClr>
                <a:srgbClr val="00529B"/>
              </a:buClr>
              <a:buFont typeface="Wingdings" pitchFamily="2" charset="2"/>
              <a:buChar char="è"/>
            </a:pPr>
            <a:r>
              <a:rPr lang="en-US" sz="2000" b="1" dirty="0" smtClean="0">
                <a:solidFill>
                  <a:srgbClr val="00529B"/>
                </a:solidFill>
                <a:latin typeface="+mn-lt"/>
              </a:rPr>
              <a:t>IPC's </a:t>
            </a:r>
            <a:r>
              <a:rPr lang="en-US" sz="2000" b="1" dirty="0">
                <a:solidFill>
                  <a:srgbClr val="00529B"/>
                </a:solidFill>
                <a:latin typeface="+mn-lt"/>
              </a:rPr>
              <a:t>Experience Affirms Operational Benefits of </a:t>
            </a:r>
            <a:r>
              <a:rPr lang="en-US" sz="2000" b="1" dirty="0" err="1">
                <a:solidFill>
                  <a:srgbClr val="00529B"/>
                </a:solidFill>
                <a:latin typeface="+mn-lt"/>
              </a:rPr>
              <a:t>Kanban</a:t>
            </a:r>
            <a:r>
              <a:rPr lang="en-US" sz="2000" b="1" dirty="0">
                <a:solidFill>
                  <a:srgbClr val="00529B"/>
                </a:solidFill>
                <a:latin typeface="+mn-lt"/>
              </a:rPr>
              <a:t> </a:t>
            </a:r>
            <a:r>
              <a:rPr lang="en-US" sz="2000" b="1" dirty="0" smtClean="0">
                <a:solidFill>
                  <a:srgbClr val="00529B"/>
                </a:solidFill>
                <a:latin typeface="+mn-lt"/>
              </a:rPr>
              <a:t> </a:t>
            </a:r>
            <a:r>
              <a:rPr lang="en-US" sz="2000" dirty="0" smtClean="0">
                <a:latin typeface="+mn-lt"/>
              </a:rPr>
              <a:t>Cameron </a:t>
            </a:r>
            <a:r>
              <a:rPr lang="en-US" sz="2000" dirty="0" err="1" smtClean="0">
                <a:latin typeface="+mn-lt"/>
              </a:rPr>
              <a:t>Haight</a:t>
            </a:r>
            <a:r>
              <a:rPr lang="en-US" sz="2000" dirty="0" smtClean="0">
                <a:latin typeface="+mn-lt"/>
              </a:rPr>
              <a:t> (</a:t>
            </a:r>
            <a:r>
              <a:rPr lang="en-US" sz="2000" dirty="0" smtClean="0">
                <a:latin typeface="+mn-lt"/>
                <a:hlinkClick r:id="rId9"/>
              </a:rPr>
              <a:t>http</a:t>
            </a:r>
            <a:r>
              <a:rPr lang="en-US" sz="2000" dirty="0">
                <a:latin typeface="+mn-lt"/>
                <a:hlinkClick r:id="rId9"/>
              </a:rPr>
              <a:t>://</a:t>
            </a:r>
            <a:r>
              <a:rPr lang="en-US" sz="2000" dirty="0" smtClean="0">
                <a:latin typeface="+mn-lt"/>
                <a:hlinkClick r:id="rId9"/>
              </a:rPr>
              <a:t>www.gartner.com/document/2130615</a:t>
            </a:r>
            <a:r>
              <a:rPr lang="en-US" sz="2000" dirty="0" smtClean="0">
                <a:latin typeface="+mn-lt"/>
              </a:rPr>
              <a:t>)</a:t>
            </a:r>
            <a:endParaRPr lang="en-US" sz="2000" dirty="0">
              <a:solidFill>
                <a:srgbClr val="000000"/>
              </a:solidFill>
              <a:latin typeface="+mn-lt"/>
            </a:endParaRPr>
          </a:p>
        </p:txBody>
      </p:sp>
      <p:sp>
        <p:nvSpPr>
          <p:cNvPr id="7" name="Rectangle 6"/>
          <p:cNvSpPr>
            <a:spLocks noChangeArrowheads="1"/>
          </p:cNvSpPr>
          <p:nvPr/>
        </p:nvSpPr>
        <p:spPr bwMode="auto">
          <a:xfrm>
            <a:off x="422972" y="6267450"/>
            <a:ext cx="4120451" cy="230832"/>
          </a:xfrm>
          <a:prstGeom prst="rect">
            <a:avLst/>
          </a:prstGeom>
          <a:noFill/>
          <a:ln w="9525" algn="ctr">
            <a:noFill/>
            <a:miter lim="800000"/>
            <a:headEnd/>
            <a:tailEnd/>
          </a:ln>
        </p:spPr>
        <p:txBody>
          <a:bodyPr wrap="square" anchor="b">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eaLnBrk="1" fontAlgn="auto" hangingPunct="1">
              <a:lnSpc>
                <a:spcPct val="100000"/>
              </a:lnSpc>
              <a:spcBef>
                <a:spcPts val="0"/>
              </a:spcBef>
              <a:spcAft>
                <a:spcPts val="0"/>
              </a:spcAft>
              <a:defRPr/>
            </a:pPr>
            <a:r>
              <a:rPr lang="en-US" sz="900" kern="0" dirty="0">
                <a:solidFill>
                  <a:sysClr val="windowText" lastClr="000000"/>
                </a:solidFill>
              </a:rPr>
              <a:t>For more information, stop by Gartner Research Zone.</a:t>
            </a:r>
          </a:p>
        </p:txBody>
      </p:sp>
    </p:spTree>
    <p:extLst>
      <p:ext uri="{BB962C8B-B14F-4D97-AF65-F5344CB8AC3E}">
        <p14:creationId xmlns:p14="http://schemas.microsoft.com/office/powerpoint/2010/main" val="1167602532"/>
      </p:ext>
    </p:extLst>
  </p:cSld>
  <p:clrMapOvr>
    <a:masterClrMapping/>
  </p:clrMapOvr>
  <p:transition>
    <p:fade/>
    <p:sndAc>
      <p:stSnd>
        <p:snd r:embed="rId3" name="click.wav"/>
      </p:stSnd>
    </p:sndAc>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Can We Use Assistance?</a:t>
            </a:r>
            <a:endParaRPr lang="en-US" dirty="0"/>
          </a:p>
        </p:txBody>
      </p:sp>
      <p:sp>
        <p:nvSpPr>
          <p:cNvPr id="3" name="Content Placeholder 2"/>
          <p:cNvSpPr>
            <a:spLocks noGrp="1"/>
          </p:cNvSpPr>
          <p:nvPr>
            <p:ph idx="1"/>
          </p:nvPr>
        </p:nvSpPr>
        <p:spPr/>
        <p:txBody>
          <a:bodyPr/>
          <a:lstStyle/>
          <a:p>
            <a:r>
              <a:rPr lang="en-US" dirty="0" smtClean="0"/>
              <a:t>Additional case studies especially those in “legacy” environments</a:t>
            </a:r>
            <a:endParaRPr lang="en-US" dirty="0"/>
          </a:p>
        </p:txBody>
      </p:sp>
      <p:sp>
        <p:nvSpPr>
          <p:cNvPr id="4" name="Footer Placeholder 3"/>
          <p:cNvSpPr>
            <a:spLocks noGrp="1"/>
          </p:cNvSpPr>
          <p:nvPr>
            <p:ph type="ftr" sz="quarter" idx="3"/>
          </p:nvPr>
        </p:nvSpPr>
        <p:spPr/>
        <p:txBody>
          <a:bodyPr/>
          <a:lstStyle/>
          <a:p>
            <a:pPr>
              <a:defRPr/>
            </a:pPr>
            <a:r>
              <a:rPr lang="en-US" smtClean="0"/>
              <a:t> </a:t>
            </a:r>
            <a:fld id="{E1E29525-C903-49F9-BB30-68358B75B689}" type="slidenum">
              <a:rPr lang="en-US" smtClean="0"/>
              <a:pPr>
                <a:defRPr/>
              </a:pPr>
              <a:t>18</a:t>
            </a:fld>
            <a:endParaRPr lang="en-US" dirty="0"/>
          </a:p>
        </p:txBody>
      </p:sp>
    </p:spTree>
    <p:extLst>
      <p:ext uri="{BB962C8B-B14F-4D97-AF65-F5344CB8AC3E}">
        <p14:creationId xmlns:p14="http://schemas.microsoft.com/office/powerpoint/2010/main" val="1883748573"/>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duotone>
              <a:schemeClr val="accent4">
                <a:shade val="45000"/>
                <a:satMod val="135000"/>
              </a:schemeClr>
              <a:prstClr val="white"/>
            </a:duotone>
            <a:alphaModFix amt="62000"/>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rcRect/>
          <a:stretch>
            <a:fillRect/>
          </a:stretch>
        </p:blipFill>
        <p:spPr bwMode="auto">
          <a:xfrm>
            <a:off x="522514" y="1257301"/>
            <a:ext cx="8389258" cy="5067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Who Is Gartner?</a:t>
            </a:r>
            <a:endParaRPr lang="en-US" dirty="0"/>
          </a:p>
        </p:txBody>
      </p:sp>
      <p:sp>
        <p:nvSpPr>
          <p:cNvPr id="3" name="Content Placeholder 2"/>
          <p:cNvSpPr>
            <a:spLocks noGrp="1"/>
          </p:cNvSpPr>
          <p:nvPr>
            <p:ph idx="1"/>
          </p:nvPr>
        </p:nvSpPr>
        <p:spPr/>
        <p:txBody>
          <a:bodyPr/>
          <a:lstStyle/>
          <a:p>
            <a:r>
              <a:rPr lang="en-US" sz="2400" b="1" dirty="0"/>
              <a:t>Founded in </a:t>
            </a:r>
            <a:r>
              <a:rPr lang="en-US" sz="2400" b="1" dirty="0" smtClean="0"/>
              <a:t>1979, Gartner</a:t>
            </a:r>
            <a:r>
              <a:rPr lang="en-US" sz="2400" b="1" dirty="0"/>
              <a:t>, Inc. (NYSE: IT) </a:t>
            </a:r>
            <a:r>
              <a:rPr lang="en-US" sz="2400" b="1" dirty="0" smtClean="0"/>
              <a:t>recorded 2013 revenues of </a:t>
            </a:r>
            <a:r>
              <a:rPr lang="en-US" sz="2400" b="1" dirty="0"/>
              <a:t>$</a:t>
            </a:r>
            <a:r>
              <a:rPr lang="en-US" sz="2400" b="1" dirty="0" smtClean="0"/>
              <a:t>1.784 billion</a:t>
            </a:r>
          </a:p>
          <a:p>
            <a:r>
              <a:rPr lang="en-US" sz="2400" b="1" dirty="0" smtClean="0"/>
              <a:t>Last year, 980 analysts engaged </a:t>
            </a:r>
            <a:r>
              <a:rPr lang="en-US" sz="2400" b="1" dirty="0"/>
              <a:t>in over 210,000 one-to-one client </a:t>
            </a:r>
            <a:r>
              <a:rPr lang="en-US" sz="2400" b="1" dirty="0" smtClean="0"/>
              <a:t>interactions </a:t>
            </a:r>
          </a:p>
          <a:p>
            <a:r>
              <a:rPr lang="en-US" sz="2400" b="1" dirty="0" smtClean="0"/>
              <a:t>We have clients </a:t>
            </a:r>
            <a:r>
              <a:rPr lang="en-US" sz="2400" b="1" dirty="0"/>
              <a:t>in </a:t>
            </a:r>
            <a:r>
              <a:rPr lang="en-US" sz="2400" b="1" dirty="0" smtClean="0"/>
              <a:t>9,000 distinct enterprises located within 85 countries </a:t>
            </a:r>
          </a:p>
          <a:p>
            <a:r>
              <a:rPr lang="en-US" sz="2400" b="1" dirty="0" smtClean="0"/>
              <a:t>72</a:t>
            </a:r>
            <a:r>
              <a:rPr lang="en-US" sz="2400" b="1" dirty="0"/>
              <a:t>% of the Fortune 1000 and 75</a:t>
            </a:r>
            <a:r>
              <a:rPr lang="en-US" sz="2400" b="1" dirty="0" smtClean="0"/>
              <a:t>% of </a:t>
            </a:r>
            <a:r>
              <a:rPr lang="en-US" sz="2400" b="1" dirty="0"/>
              <a:t>the Global 500 support their key </a:t>
            </a:r>
            <a:r>
              <a:rPr lang="en-US" sz="2400" b="1" dirty="0" smtClean="0"/>
              <a:t>technology </a:t>
            </a:r>
            <a:r>
              <a:rPr lang="en-US" sz="2400" b="1" dirty="0"/>
              <a:t>decisions with Gartner advice</a:t>
            </a:r>
            <a:endParaRPr lang="en-US" sz="2400" b="1" dirty="0" smtClean="0"/>
          </a:p>
          <a:p>
            <a:r>
              <a:rPr lang="en-US" sz="2400" b="1" dirty="0" smtClean="0"/>
              <a:t>Each year on Gartner.com we see 4 </a:t>
            </a:r>
            <a:r>
              <a:rPr lang="en-US" sz="2400" b="1" dirty="0"/>
              <a:t>million end-user searches </a:t>
            </a:r>
            <a:r>
              <a:rPr lang="en-US" sz="2400" b="1" dirty="0" smtClean="0"/>
              <a:t>and </a:t>
            </a:r>
            <a:r>
              <a:rPr lang="en-US" sz="2400" b="1" dirty="0"/>
              <a:t>5 million end-user document page </a:t>
            </a:r>
            <a:r>
              <a:rPr lang="en-US" sz="2400" b="1" dirty="0" smtClean="0"/>
              <a:t>views </a:t>
            </a:r>
          </a:p>
        </p:txBody>
      </p:sp>
      <p:sp>
        <p:nvSpPr>
          <p:cNvPr id="4" name="Footer Placeholder 3"/>
          <p:cNvSpPr>
            <a:spLocks noGrp="1"/>
          </p:cNvSpPr>
          <p:nvPr>
            <p:ph type="ftr" sz="quarter" idx="3"/>
          </p:nvPr>
        </p:nvSpPr>
        <p:spPr/>
        <p:txBody>
          <a:bodyPr/>
          <a:lstStyle/>
          <a:p>
            <a:pPr>
              <a:defRPr/>
            </a:pPr>
            <a:r>
              <a:rPr lang="en-US" smtClean="0"/>
              <a:t> </a:t>
            </a:r>
            <a:fld id="{E1E29525-C903-49F9-BB30-68358B75B689}" type="slidenum">
              <a:rPr lang="en-US" smtClean="0"/>
              <a:pPr>
                <a:defRPr/>
              </a:pPr>
              <a:t>1</a:t>
            </a:fld>
            <a:endParaRPr lang="en-US" dirty="0"/>
          </a:p>
        </p:txBody>
      </p:sp>
    </p:spTree>
    <p:extLst>
      <p:ext uri="{BB962C8B-B14F-4D97-AF65-F5344CB8AC3E}">
        <p14:creationId xmlns:p14="http://schemas.microsoft.com/office/powerpoint/2010/main" val="2200000397"/>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92"/>
          <p:cNvSpPr>
            <a:spLocks noGrp="1" noChangeArrowheads="1"/>
          </p:cNvSpPr>
          <p:nvPr>
            <p:ph type="subTitle" idx="1"/>
          </p:nvPr>
        </p:nvSpPr>
        <p:spPr/>
        <p:txBody>
          <a:bodyPr/>
          <a:lstStyle/>
          <a:p>
            <a:r>
              <a:rPr lang="en-US" dirty="0" smtClean="0"/>
              <a:t>						</a:t>
            </a:r>
            <a:r>
              <a:rPr lang="en-US" sz="2400" dirty="0" smtClean="0"/>
              <a:t>Cameron </a:t>
            </a:r>
            <a:r>
              <a:rPr lang="en-US" sz="2400" dirty="0" err="1" smtClean="0"/>
              <a:t>Haight</a:t>
            </a:r>
            <a:r>
              <a:rPr lang="en-US" sz="2400" dirty="0" smtClean="0"/>
              <a:t>				Research Vice President</a:t>
            </a:r>
            <a:br>
              <a:rPr lang="en-US" sz="2400" dirty="0" smtClean="0"/>
            </a:br>
            <a:r>
              <a:rPr lang="en-US" sz="2400" dirty="0" smtClean="0"/>
              <a:t>@</a:t>
            </a:r>
            <a:r>
              <a:rPr lang="en-US" sz="2400" dirty="0" err="1" smtClean="0"/>
              <a:t>cameron_haight</a:t>
            </a:r>
            <a:endParaRPr lang="en-US" sz="2400" dirty="0" smtClean="0"/>
          </a:p>
          <a:p>
            <a:endParaRPr lang="en-US" sz="2400" dirty="0"/>
          </a:p>
        </p:txBody>
      </p:sp>
      <p:sp>
        <p:nvSpPr>
          <p:cNvPr id="3075" name="Rectangle 91"/>
          <p:cNvSpPr>
            <a:spLocks noGrp="1" noChangeArrowheads="1"/>
          </p:cNvSpPr>
          <p:nvPr>
            <p:ph type="ctrTitle"/>
          </p:nvPr>
        </p:nvSpPr>
        <p:spPr/>
        <p:txBody>
          <a:bodyPr/>
          <a:lstStyle/>
          <a:p>
            <a:r>
              <a:rPr lang="en-US" dirty="0"/>
              <a:t>Patterns of Enterprise </a:t>
            </a:r>
            <a:r>
              <a:rPr lang="en-US" dirty="0" err="1"/>
              <a:t>DevOps</a:t>
            </a:r>
            <a:r>
              <a:rPr lang="en-US" dirty="0"/>
              <a:t> Adoption</a:t>
            </a:r>
          </a:p>
        </p:txBody>
      </p:sp>
    </p:spTree>
    <p:extLst>
      <p:ext uri="{BB962C8B-B14F-4D97-AF65-F5344CB8AC3E}">
        <p14:creationId xmlns:p14="http://schemas.microsoft.com/office/powerpoint/2010/main" val="4250585255"/>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Gartner.com: </a:t>
            </a:r>
            <a:r>
              <a:rPr lang="en-US" dirty="0" err="1" smtClean="0"/>
              <a:t>DevOps</a:t>
            </a:r>
            <a:r>
              <a:rPr lang="en-US" dirty="0" smtClean="0"/>
              <a:t> Is the Top IT Operations Management Search Term</a:t>
            </a:r>
            <a:endParaRPr lang="en-US" dirty="0"/>
          </a:p>
        </p:txBody>
      </p:sp>
      <p:sp>
        <p:nvSpPr>
          <p:cNvPr id="4" name="Footer Placeholder 3"/>
          <p:cNvSpPr>
            <a:spLocks noGrp="1"/>
          </p:cNvSpPr>
          <p:nvPr>
            <p:ph type="ftr" sz="quarter" idx="3"/>
          </p:nvPr>
        </p:nvSpPr>
        <p:spPr/>
        <p:txBody>
          <a:bodyPr/>
          <a:lstStyle/>
          <a:p>
            <a:pPr>
              <a:defRPr/>
            </a:pPr>
            <a:r>
              <a:rPr lang="en-US" smtClean="0"/>
              <a:t> </a:t>
            </a:r>
            <a:fld id="{E1E29525-C903-49F9-BB30-68358B75B689}" type="slidenum">
              <a:rPr lang="en-US" smtClean="0"/>
              <a:pPr>
                <a:defRPr/>
              </a:pPr>
              <a:t>2</a:t>
            </a:fld>
            <a:endParaRPr lang="en-US" dirty="0"/>
          </a:p>
        </p:txBody>
      </p:sp>
      <p:pic>
        <p:nvPicPr>
          <p:cNvPr id="2051" name="Picture 3"/>
          <p:cNvPicPr>
            <a:picLocks noChangeAspect="1" noChangeArrowheads="1"/>
          </p:cNvPicPr>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667657" y="1233488"/>
            <a:ext cx="8026400" cy="4960339"/>
          </a:xfrm>
          <a:prstGeom prst="rect">
            <a:avLst/>
          </a:prstGeom>
          <a:noFill/>
          <a:ln>
            <a:noFill/>
          </a:ln>
          <a:effectLst>
            <a:outerShdw dist="35921" dir="2700000" algn="ctr" rotWithShape="0">
              <a:schemeClr val="bg2"/>
            </a:outerShdw>
            <a:softEdge rad="63500"/>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701630536"/>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Gartner Sees </a:t>
            </a:r>
            <a:r>
              <a:rPr lang="en-US" dirty="0" err="1" smtClean="0"/>
              <a:t>DevOps</a:t>
            </a:r>
            <a:r>
              <a:rPr lang="en-US" dirty="0" smtClean="0"/>
              <a:t> in the Adoption Lifecycle</a:t>
            </a:r>
            <a:endParaRPr lang="en-US" dirty="0"/>
          </a:p>
        </p:txBody>
      </p:sp>
      <p:sp>
        <p:nvSpPr>
          <p:cNvPr id="4" name="Footer Placeholder 3"/>
          <p:cNvSpPr>
            <a:spLocks noGrp="1"/>
          </p:cNvSpPr>
          <p:nvPr>
            <p:ph type="ftr" sz="quarter" idx="3"/>
          </p:nvPr>
        </p:nvSpPr>
        <p:spPr/>
        <p:txBody>
          <a:bodyPr/>
          <a:lstStyle/>
          <a:p>
            <a:pPr>
              <a:defRPr/>
            </a:pPr>
            <a:r>
              <a:rPr lang="en-US" dirty="0" smtClean="0"/>
              <a:t> </a:t>
            </a:r>
            <a:fld id="{E1E29525-C903-49F9-BB30-68358B75B689}" type="slidenum">
              <a:rPr lang="en-US" smtClean="0"/>
              <a:pPr>
                <a:defRPr/>
              </a:pPr>
              <a:t>3</a:t>
            </a:fld>
            <a:endParaRPr lang="en-US" dirty="0"/>
          </a:p>
        </p:txBody>
      </p:sp>
      <p:pic>
        <p:nvPicPr>
          <p:cNvPr id="3074" name="Picture 2"/>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705350" y="1162051"/>
            <a:ext cx="4248150" cy="5086350"/>
          </a:xfrm>
          <a:prstGeom prst="rect">
            <a:avLst/>
          </a:prstGeom>
          <a:solidFill>
            <a:schemeClr val="bg2">
              <a:lumMod val="75000"/>
            </a:schemeClr>
          </a:solidFill>
          <a:ln>
            <a:noFill/>
          </a:ln>
          <a:effectLst>
            <a:softEdge rad="112500"/>
          </a:effectLst>
          <a:extLst/>
        </p:spPr>
      </p:pic>
      <p:pic>
        <p:nvPicPr>
          <p:cNvPr id="2050" name="Picture 2"/>
          <p:cNvPicPr>
            <a:picLocks noChangeAspect="1" noChangeArrowheads="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14127" y="1162050"/>
            <a:ext cx="4058096" cy="5086349"/>
          </a:xfrm>
          <a:prstGeom prst="rect">
            <a:avLst/>
          </a:prstGeom>
          <a:solidFill>
            <a:schemeClr val="bg2">
              <a:lumMod val="75000"/>
            </a:schemeClr>
          </a:solidFill>
          <a:ln>
            <a:noFill/>
          </a:ln>
          <a:effectLst>
            <a:softEdge rad="112500"/>
          </a:effectLst>
          <a:extLst/>
        </p:spPr>
      </p:pic>
      <p:sp>
        <p:nvSpPr>
          <p:cNvPr id="6" name="TextBox 5"/>
          <p:cNvSpPr txBox="1"/>
          <p:nvPr/>
        </p:nvSpPr>
        <p:spPr>
          <a:xfrm>
            <a:off x="2573234" y="1234620"/>
            <a:ext cx="2000869" cy="424732"/>
          </a:xfrm>
          <a:prstGeom prst="rect">
            <a:avLst/>
          </a:prstGeom>
          <a:noFill/>
        </p:spPr>
        <p:txBody>
          <a:bodyPr wrap="none" rtlCol="0">
            <a:spAutoFit/>
          </a:bodyPr>
          <a:lstStyle/>
          <a:p>
            <a:r>
              <a:rPr lang="en-US" dirty="0" smtClean="0">
                <a:solidFill>
                  <a:schemeClr val="bg1"/>
                </a:solidFill>
                <a:effectLst>
                  <a:outerShdw blurRad="38100" dist="38100" dir="2700000" algn="tl">
                    <a:srgbClr val="000000">
                      <a:alpha val="43137"/>
                    </a:srgbClr>
                  </a:outerShdw>
                </a:effectLst>
              </a:rPr>
              <a:t>Development</a:t>
            </a:r>
            <a:endParaRPr lang="en-US" dirty="0">
              <a:solidFill>
                <a:schemeClr val="bg1"/>
              </a:solidFill>
              <a:effectLst>
                <a:outerShdw blurRad="38100" dist="38100" dir="2700000" algn="tl">
                  <a:srgbClr val="000000">
                    <a:alpha val="43137"/>
                  </a:srgbClr>
                </a:outerShdw>
              </a:effectLst>
            </a:endParaRPr>
          </a:p>
        </p:txBody>
      </p:sp>
      <p:sp>
        <p:nvSpPr>
          <p:cNvPr id="15" name="TextBox 14"/>
          <p:cNvSpPr txBox="1"/>
          <p:nvPr/>
        </p:nvSpPr>
        <p:spPr>
          <a:xfrm>
            <a:off x="7184260" y="1234620"/>
            <a:ext cx="1691490" cy="424732"/>
          </a:xfrm>
          <a:prstGeom prst="rect">
            <a:avLst/>
          </a:prstGeom>
          <a:noFill/>
        </p:spPr>
        <p:txBody>
          <a:bodyPr wrap="none" rtlCol="0">
            <a:spAutoFit/>
          </a:bodyPr>
          <a:lstStyle/>
          <a:p>
            <a:r>
              <a:rPr lang="en-US" dirty="0" smtClean="0">
                <a:solidFill>
                  <a:schemeClr val="bg1"/>
                </a:solidFill>
                <a:effectLst>
                  <a:outerShdw blurRad="38100" dist="38100" dir="2700000" algn="tl">
                    <a:srgbClr val="000000">
                      <a:alpha val="43137"/>
                    </a:srgbClr>
                  </a:outerShdw>
                </a:effectLst>
              </a:rPr>
              <a:t>Operations</a:t>
            </a:r>
            <a:endParaRPr lang="en-US" dirty="0">
              <a:solidFill>
                <a:schemeClr val="bg1"/>
              </a:solidFill>
              <a:effectLst>
                <a:outerShdw blurRad="38100" dist="38100" dir="2700000" algn="tl">
                  <a:srgbClr val="000000">
                    <a:alpha val="43137"/>
                  </a:srgbClr>
                </a:outerShdw>
              </a:effectLst>
            </a:endParaRPr>
          </a:p>
        </p:txBody>
      </p:sp>
      <p:sp>
        <p:nvSpPr>
          <p:cNvPr id="18" name="Oval 17"/>
          <p:cNvSpPr/>
          <p:nvPr/>
        </p:nvSpPr>
        <p:spPr bwMode="auto">
          <a:xfrm>
            <a:off x="586698" y="1845702"/>
            <a:ext cx="1171798" cy="165818"/>
          </a:xfrm>
          <a:prstGeom prst="ellipse">
            <a:avLst/>
          </a:prstGeom>
          <a:noFill/>
          <a:ln w="57150" cap="flat" cmpd="sng" algn="ctr">
            <a:solidFill>
              <a:srgbClr val="FFFF99"/>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err="1" smtClean="0">
              <a:ln>
                <a:noFill/>
              </a:ln>
              <a:solidFill>
                <a:schemeClr val="bg1"/>
              </a:solidFill>
              <a:effectLst/>
              <a:latin typeface="Arial" charset="0"/>
            </a:endParaRPr>
          </a:p>
        </p:txBody>
      </p:sp>
      <p:cxnSp>
        <p:nvCxnSpPr>
          <p:cNvPr id="16" name="Straight Arrow Connector 15"/>
          <p:cNvCxnSpPr>
            <a:stCxn id="18" idx="6"/>
          </p:cNvCxnSpPr>
          <p:nvPr/>
        </p:nvCxnSpPr>
        <p:spPr bwMode="auto">
          <a:xfrm>
            <a:off x="1758496" y="1928611"/>
            <a:ext cx="3655333" cy="759220"/>
          </a:xfrm>
          <a:prstGeom prst="straightConnector1">
            <a:avLst/>
          </a:prstGeom>
          <a:solidFill>
            <a:srgbClr val="00529B"/>
          </a:solidFill>
          <a:ln w="57150" cap="flat" cmpd="sng" algn="ctr">
            <a:solidFill>
              <a:srgbClr val="FFFF99"/>
            </a:solidFill>
            <a:prstDash val="solid"/>
            <a:round/>
            <a:headEnd type="none" w="med" len="med"/>
            <a:tailEnd type="triangle" w="med" len="med"/>
          </a:ln>
          <a:effectLst/>
        </p:spPr>
      </p:cxnSp>
      <p:cxnSp>
        <p:nvCxnSpPr>
          <p:cNvPr id="24" name="Straight Arrow Connector 23"/>
          <p:cNvCxnSpPr>
            <a:stCxn id="22" idx="6"/>
          </p:cNvCxnSpPr>
          <p:nvPr/>
        </p:nvCxnSpPr>
        <p:spPr bwMode="auto">
          <a:xfrm>
            <a:off x="1758496" y="2604922"/>
            <a:ext cx="3442154" cy="153807"/>
          </a:xfrm>
          <a:prstGeom prst="straightConnector1">
            <a:avLst/>
          </a:prstGeom>
          <a:solidFill>
            <a:srgbClr val="00529B"/>
          </a:solidFill>
          <a:ln w="57150" cap="flat" cmpd="sng" algn="ctr">
            <a:solidFill>
              <a:srgbClr val="FFFF99"/>
            </a:solidFill>
            <a:prstDash val="solid"/>
            <a:round/>
            <a:headEnd type="none" w="med" len="med"/>
            <a:tailEnd type="triangle" w="med" len="med"/>
          </a:ln>
          <a:effectLst/>
        </p:spPr>
      </p:cxnSp>
      <p:cxnSp>
        <p:nvCxnSpPr>
          <p:cNvPr id="27" name="Straight Arrow Connector 26"/>
          <p:cNvCxnSpPr>
            <a:stCxn id="23" idx="6"/>
          </p:cNvCxnSpPr>
          <p:nvPr/>
        </p:nvCxnSpPr>
        <p:spPr bwMode="auto">
          <a:xfrm>
            <a:off x="1758496" y="2758729"/>
            <a:ext cx="3336018" cy="163995"/>
          </a:xfrm>
          <a:prstGeom prst="straightConnector1">
            <a:avLst/>
          </a:prstGeom>
          <a:solidFill>
            <a:srgbClr val="00529B"/>
          </a:solidFill>
          <a:ln w="57150" cap="flat" cmpd="sng" algn="ctr">
            <a:solidFill>
              <a:srgbClr val="FFFF99"/>
            </a:solidFill>
            <a:prstDash val="solid"/>
            <a:round/>
            <a:headEnd type="none" w="med" len="med"/>
            <a:tailEnd type="triangle" w="med" len="med"/>
          </a:ln>
          <a:effectLst/>
        </p:spPr>
      </p:cxnSp>
      <p:cxnSp>
        <p:nvCxnSpPr>
          <p:cNvPr id="30" name="Straight Arrow Connector 29"/>
          <p:cNvCxnSpPr>
            <a:stCxn id="25" idx="6"/>
          </p:cNvCxnSpPr>
          <p:nvPr/>
        </p:nvCxnSpPr>
        <p:spPr bwMode="auto">
          <a:xfrm flipV="1">
            <a:off x="4555667" y="3049175"/>
            <a:ext cx="644983" cy="698430"/>
          </a:xfrm>
          <a:prstGeom prst="straightConnector1">
            <a:avLst/>
          </a:prstGeom>
          <a:solidFill>
            <a:srgbClr val="00529B"/>
          </a:solidFill>
          <a:ln w="57150" cap="flat" cmpd="sng" algn="ctr">
            <a:solidFill>
              <a:srgbClr val="FFFF99"/>
            </a:solidFill>
            <a:prstDash val="solid"/>
            <a:round/>
            <a:headEnd type="none" w="med" len="med"/>
            <a:tailEnd type="triangle" w="med" len="med"/>
          </a:ln>
          <a:effectLst/>
        </p:spPr>
      </p:cxnSp>
      <p:cxnSp>
        <p:nvCxnSpPr>
          <p:cNvPr id="32" name="Straight Arrow Connector 31"/>
          <p:cNvCxnSpPr>
            <a:stCxn id="26" idx="6"/>
          </p:cNvCxnSpPr>
          <p:nvPr/>
        </p:nvCxnSpPr>
        <p:spPr bwMode="auto">
          <a:xfrm flipV="1">
            <a:off x="4548413" y="3078203"/>
            <a:ext cx="865416" cy="937914"/>
          </a:xfrm>
          <a:prstGeom prst="straightConnector1">
            <a:avLst/>
          </a:prstGeom>
          <a:solidFill>
            <a:srgbClr val="00529B"/>
          </a:solidFill>
          <a:ln w="57150" cap="flat" cmpd="sng" algn="ctr">
            <a:solidFill>
              <a:srgbClr val="FFFF99"/>
            </a:solidFill>
            <a:prstDash val="solid"/>
            <a:round/>
            <a:headEnd type="none" w="med" len="med"/>
            <a:tailEnd type="triangle" w="med" len="med"/>
          </a:ln>
          <a:effectLst/>
        </p:spPr>
      </p:cxnSp>
      <p:sp>
        <p:nvSpPr>
          <p:cNvPr id="22" name="Oval 21"/>
          <p:cNvSpPr/>
          <p:nvPr/>
        </p:nvSpPr>
        <p:spPr bwMode="auto">
          <a:xfrm>
            <a:off x="586698" y="2522013"/>
            <a:ext cx="1171798" cy="165818"/>
          </a:xfrm>
          <a:prstGeom prst="ellipse">
            <a:avLst/>
          </a:prstGeom>
          <a:noFill/>
          <a:ln w="57150" cap="flat" cmpd="sng" algn="ctr">
            <a:solidFill>
              <a:srgbClr val="FFFF99"/>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err="1" smtClean="0">
              <a:ln>
                <a:noFill/>
              </a:ln>
              <a:solidFill>
                <a:schemeClr val="bg1"/>
              </a:solidFill>
              <a:effectLst/>
              <a:latin typeface="Arial" charset="0"/>
            </a:endParaRPr>
          </a:p>
        </p:txBody>
      </p:sp>
      <p:sp>
        <p:nvSpPr>
          <p:cNvPr id="23" name="Oval 22"/>
          <p:cNvSpPr/>
          <p:nvPr/>
        </p:nvSpPr>
        <p:spPr bwMode="auto">
          <a:xfrm>
            <a:off x="586698" y="2675820"/>
            <a:ext cx="1171798" cy="165818"/>
          </a:xfrm>
          <a:prstGeom prst="ellipse">
            <a:avLst/>
          </a:prstGeom>
          <a:noFill/>
          <a:ln w="57150" cap="flat" cmpd="sng" algn="ctr">
            <a:solidFill>
              <a:srgbClr val="FFFF99"/>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err="1" smtClean="0">
              <a:ln>
                <a:noFill/>
              </a:ln>
              <a:solidFill>
                <a:schemeClr val="bg1"/>
              </a:solidFill>
              <a:effectLst/>
              <a:latin typeface="Arial" charset="0"/>
            </a:endParaRPr>
          </a:p>
        </p:txBody>
      </p:sp>
      <p:sp>
        <p:nvSpPr>
          <p:cNvPr id="25" name="Oval 24"/>
          <p:cNvSpPr/>
          <p:nvPr/>
        </p:nvSpPr>
        <p:spPr bwMode="auto">
          <a:xfrm>
            <a:off x="3383869" y="3664696"/>
            <a:ext cx="1171798" cy="165818"/>
          </a:xfrm>
          <a:prstGeom prst="ellipse">
            <a:avLst/>
          </a:prstGeom>
          <a:noFill/>
          <a:ln w="57150" cap="flat" cmpd="sng" algn="ctr">
            <a:solidFill>
              <a:srgbClr val="FFFF99"/>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err="1" smtClean="0">
              <a:ln>
                <a:noFill/>
              </a:ln>
              <a:solidFill>
                <a:schemeClr val="bg1"/>
              </a:solidFill>
              <a:effectLst/>
              <a:latin typeface="Arial" charset="0"/>
            </a:endParaRPr>
          </a:p>
        </p:txBody>
      </p:sp>
      <p:sp>
        <p:nvSpPr>
          <p:cNvPr id="26" name="Oval 25"/>
          <p:cNvSpPr/>
          <p:nvPr/>
        </p:nvSpPr>
        <p:spPr bwMode="auto">
          <a:xfrm>
            <a:off x="3376615" y="3933208"/>
            <a:ext cx="1171798" cy="165818"/>
          </a:xfrm>
          <a:prstGeom prst="ellipse">
            <a:avLst/>
          </a:prstGeom>
          <a:noFill/>
          <a:ln w="57150" cap="flat" cmpd="sng" algn="ctr">
            <a:solidFill>
              <a:srgbClr val="FFFF99"/>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err="1" smtClean="0">
              <a:ln>
                <a:noFill/>
              </a:ln>
              <a:solidFill>
                <a:schemeClr val="bg1"/>
              </a:solidFill>
              <a:effectLst/>
              <a:latin typeface="Arial" charset="0"/>
            </a:endParaRPr>
          </a:p>
        </p:txBody>
      </p:sp>
      <p:sp>
        <p:nvSpPr>
          <p:cNvPr id="28" name="Oval 27"/>
          <p:cNvSpPr/>
          <p:nvPr/>
        </p:nvSpPr>
        <p:spPr bwMode="auto">
          <a:xfrm>
            <a:off x="5200650" y="2839815"/>
            <a:ext cx="1171798" cy="165818"/>
          </a:xfrm>
          <a:prstGeom prst="ellipse">
            <a:avLst/>
          </a:prstGeom>
          <a:noFill/>
          <a:ln w="57150" cap="flat" cmpd="sng" algn="ctr">
            <a:solidFill>
              <a:srgbClr val="FFFF99"/>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err="1" smtClean="0">
              <a:ln>
                <a:noFill/>
              </a:ln>
              <a:solidFill>
                <a:schemeClr val="bg1"/>
              </a:solidFill>
              <a:effectLst/>
              <a:latin typeface="Arial" charset="0"/>
            </a:endParaRPr>
          </a:p>
        </p:txBody>
      </p:sp>
    </p:spTree>
    <p:extLst>
      <p:ext uri="{BB962C8B-B14F-4D97-AF65-F5344CB8AC3E}">
        <p14:creationId xmlns:p14="http://schemas.microsoft.com/office/powerpoint/2010/main" val="3190009160"/>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6413" y="190500"/>
            <a:ext cx="8463416" cy="885825"/>
          </a:xfrm>
        </p:spPr>
        <p:txBody>
          <a:bodyPr/>
          <a:lstStyle/>
          <a:p>
            <a:r>
              <a:rPr lang="en-US" dirty="0" smtClean="0"/>
              <a:t>Even With Adoption Increasing, Our Clients Often Show Different Personalities</a:t>
            </a:r>
            <a:endParaRPr lang="en-US" dirty="0"/>
          </a:p>
        </p:txBody>
      </p:sp>
      <p:sp>
        <p:nvSpPr>
          <p:cNvPr id="4" name="Footer Placeholder 3"/>
          <p:cNvSpPr>
            <a:spLocks noGrp="1"/>
          </p:cNvSpPr>
          <p:nvPr>
            <p:ph type="ftr" sz="quarter" idx="3"/>
          </p:nvPr>
        </p:nvSpPr>
        <p:spPr/>
        <p:txBody>
          <a:bodyPr/>
          <a:lstStyle/>
          <a:p>
            <a:pPr>
              <a:defRPr/>
            </a:pPr>
            <a:r>
              <a:rPr lang="en-US" smtClean="0"/>
              <a:t> </a:t>
            </a:r>
            <a:fld id="{E1E29525-C903-49F9-BB30-68358B75B689}" type="slidenum">
              <a:rPr lang="en-US" smtClean="0"/>
              <a:pPr>
                <a:defRPr/>
              </a:pPr>
              <a:t>4</a:t>
            </a:fld>
            <a:endParaRPr lang="en-US" dirty="0"/>
          </a:p>
        </p:txBody>
      </p:sp>
      <p:pic>
        <p:nvPicPr>
          <p:cNvPr id="1026" name="Picture 2"/>
          <p:cNvPicPr>
            <a:picLocks noChangeAspect="1" noChangeArrowheads="1"/>
          </p:cNvPicPr>
          <p:nvPr/>
        </p:nvPicPr>
        <p:blipFill rotWithShape="1">
          <a:blip r:embed="rId2">
            <a:duotone>
              <a:prstClr val="black"/>
              <a:schemeClr val="accent4">
                <a:tint val="45000"/>
                <a:satMod val="400000"/>
              </a:schemeClr>
            </a:duotone>
            <a:extLst>
              <a:ext uri="{BEBA8EAE-BF5A-486C-A8C5-ECC9F3942E4B}">
                <a14:imgProps xmlns:a14="http://schemas.microsoft.com/office/drawing/2010/main">
                  <a14:imgLayer r:embed="rId3">
                    <a14:imgEffect>
                      <a14:artisticMarker/>
                    </a14:imgEffect>
                  </a14:imgLayer>
                </a14:imgProps>
              </a:ext>
              <a:ext uri="{28A0092B-C50C-407E-A947-70E740481C1C}">
                <a14:useLocalDpi xmlns:a14="http://schemas.microsoft.com/office/drawing/2010/main" val="0"/>
              </a:ext>
            </a:extLst>
          </a:blip>
          <a:srcRect l="1455"/>
          <a:stretch/>
        </p:blipFill>
        <p:spPr bwMode="auto">
          <a:xfrm>
            <a:off x="428171" y="1245054"/>
            <a:ext cx="8425543" cy="4967060"/>
          </a:xfrm>
          <a:prstGeom prst="rect">
            <a:avLst/>
          </a:prstGeom>
          <a:noFill/>
          <a:ln>
            <a:noFill/>
          </a:ln>
          <a:effectLst>
            <a:outerShdw dist="35921" dir="2700000" algn="ctr" rotWithShape="0">
              <a:schemeClr val="bg2"/>
            </a:outerShdw>
            <a:softEdge rad="63500"/>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Rectangle 4"/>
          <p:cNvSpPr/>
          <p:nvPr/>
        </p:nvSpPr>
        <p:spPr>
          <a:xfrm>
            <a:off x="413657" y="6284684"/>
            <a:ext cx="4572000" cy="203133"/>
          </a:xfrm>
          <a:prstGeom prst="rect">
            <a:avLst/>
          </a:prstGeom>
        </p:spPr>
        <p:txBody>
          <a:bodyPr>
            <a:spAutoFit/>
          </a:bodyPr>
          <a:lstStyle/>
          <a:p>
            <a:pPr algn="l"/>
            <a:r>
              <a:rPr lang="en-US" sz="800" dirty="0" smtClean="0">
                <a:solidFill>
                  <a:schemeClr val="bg1">
                    <a:lumMod val="50000"/>
                  </a:schemeClr>
                </a:solidFill>
              </a:rPr>
              <a:t>Source: https</a:t>
            </a:r>
            <a:r>
              <a:rPr lang="en-US" sz="800" dirty="0">
                <a:solidFill>
                  <a:schemeClr val="bg1">
                    <a:lumMod val="50000"/>
                  </a:schemeClr>
                </a:solidFill>
              </a:rPr>
              <a:t>://www.flickr.com/photos/sonofgroucho/3154732628</a:t>
            </a:r>
          </a:p>
        </p:txBody>
      </p:sp>
      <p:sp>
        <p:nvSpPr>
          <p:cNvPr id="6" name="Rounded Rectangular Callout 5"/>
          <p:cNvSpPr/>
          <p:nvPr/>
        </p:nvSpPr>
        <p:spPr bwMode="auto">
          <a:xfrm>
            <a:off x="2598049" y="1669143"/>
            <a:ext cx="2779486" cy="1436914"/>
          </a:xfrm>
          <a:prstGeom prst="wedgeRoundRectCallout">
            <a:avLst>
              <a:gd name="adj1" fmla="val -81407"/>
              <a:gd name="adj2" fmla="val 47349"/>
              <a:gd name="adj3" fmla="val 16667"/>
            </a:avLst>
          </a:prstGeom>
          <a:solidFill>
            <a:schemeClr val="accent4">
              <a:lumMod val="40000"/>
              <a:lumOff val="60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n-US" sz="3600" b="0" i="0" u="none" strike="noStrike" cap="none" normalizeH="0" baseline="0" dirty="0" smtClean="0">
                <a:ln>
                  <a:noFill/>
                </a:ln>
                <a:solidFill>
                  <a:schemeClr val="bg1"/>
                </a:solidFill>
                <a:effectLst/>
                <a:latin typeface="Arial" charset="0"/>
              </a:rPr>
              <a:t>I’m skeptical!</a:t>
            </a:r>
          </a:p>
        </p:txBody>
      </p:sp>
      <p:sp>
        <p:nvSpPr>
          <p:cNvPr id="8" name="Rounded Rectangular Callout 7"/>
          <p:cNvSpPr/>
          <p:nvPr/>
        </p:nvSpPr>
        <p:spPr bwMode="auto">
          <a:xfrm flipH="1">
            <a:off x="4274457" y="3728584"/>
            <a:ext cx="2779486" cy="1436914"/>
          </a:xfrm>
          <a:prstGeom prst="wedgeRoundRectCallout">
            <a:avLst>
              <a:gd name="adj1" fmla="val -70441"/>
              <a:gd name="adj2" fmla="val -75884"/>
              <a:gd name="adj3" fmla="val 16667"/>
            </a:avLst>
          </a:prstGeom>
          <a:solidFill>
            <a:schemeClr val="accent4">
              <a:lumMod val="40000"/>
              <a:lumOff val="60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n-US" sz="3600" b="0" i="0" u="none" strike="noStrike" cap="none" normalizeH="0" baseline="0" dirty="0" smtClean="0">
                <a:ln>
                  <a:noFill/>
                </a:ln>
                <a:solidFill>
                  <a:schemeClr val="bg1"/>
                </a:solidFill>
                <a:effectLst/>
                <a:latin typeface="Arial" charset="0"/>
              </a:rPr>
              <a:t>I’m psyched!</a:t>
            </a:r>
          </a:p>
        </p:txBody>
      </p:sp>
    </p:spTree>
    <p:extLst>
      <p:ext uri="{BB962C8B-B14F-4D97-AF65-F5344CB8AC3E}">
        <p14:creationId xmlns:p14="http://schemas.microsoft.com/office/powerpoint/2010/main" val="1895907321"/>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6413" y="190500"/>
            <a:ext cx="8463416" cy="885825"/>
          </a:xfrm>
        </p:spPr>
        <p:txBody>
          <a:bodyPr/>
          <a:lstStyle/>
          <a:p>
            <a:r>
              <a:rPr lang="en-US" dirty="0" smtClean="0"/>
              <a:t>What’s the Biggest Corporate Impediment?</a:t>
            </a:r>
            <a:endParaRPr lang="en-US" dirty="0"/>
          </a:p>
        </p:txBody>
      </p:sp>
      <p:sp>
        <p:nvSpPr>
          <p:cNvPr id="4" name="Footer Placeholder 3"/>
          <p:cNvSpPr>
            <a:spLocks noGrp="1"/>
          </p:cNvSpPr>
          <p:nvPr>
            <p:ph type="ftr" sz="quarter" idx="3"/>
          </p:nvPr>
        </p:nvSpPr>
        <p:spPr/>
        <p:txBody>
          <a:bodyPr/>
          <a:lstStyle/>
          <a:p>
            <a:pPr>
              <a:defRPr/>
            </a:pPr>
            <a:r>
              <a:rPr lang="en-US" smtClean="0"/>
              <a:t> </a:t>
            </a:r>
            <a:fld id="{E1E29525-C903-49F9-BB30-68358B75B689}" type="slidenum">
              <a:rPr lang="en-US" smtClean="0"/>
              <a:pPr>
                <a:defRPr/>
              </a:pPr>
              <a:t>5</a:t>
            </a:fld>
            <a:endParaRPr lang="en-US" dirty="0"/>
          </a:p>
        </p:txBody>
      </p:sp>
      <p:sp>
        <p:nvSpPr>
          <p:cNvPr id="5" name="Rectangle 4"/>
          <p:cNvSpPr/>
          <p:nvPr/>
        </p:nvSpPr>
        <p:spPr>
          <a:xfrm>
            <a:off x="312059" y="6305965"/>
            <a:ext cx="4572000" cy="203133"/>
          </a:xfrm>
          <a:prstGeom prst="rect">
            <a:avLst/>
          </a:prstGeom>
        </p:spPr>
        <p:txBody>
          <a:bodyPr>
            <a:spAutoFit/>
          </a:bodyPr>
          <a:lstStyle/>
          <a:p>
            <a:r>
              <a:rPr lang="en-US" sz="800" dirty="0" smtClean="0">
                <a:solidFill>
                  <a:schemeClr val="bg1">
                    <a:lumMod val="50000"/>
                  </a:schemeClr>
                </a:solidFill>
              </a:rPr>
              <a:t>Source</a:t>
            </a:r>
            <a:r>
              <a:rPr lang="en-US" sz="800" dirty="0">
                <a:solidFill>
                  <a:schemeClr val="bg1">
                    <a:lumMod val="50000"/>
                  </a:schemeClr>
                </a:solidFill>
              </a:rPr>
              <a:t>: </a:t>
            </a:r>
            <a:r>
              <a:rPr lang="en-US" sz="800" dirty="0" smtClean="0">
                <a:solidFill>
                  <a:schemeClr val="bg1">
                    <a:lumMod val="50000"/>
                  </a:schemeClr>
                </a:solidFill>
              </a:rPr>
              <a:t>Gartner Research (</a:t>
            </a:r>
            <a:r>
              <a:rPr lang="en-US" sz="800" dirty="0" smtClean="0">
                <a:solidFill>
                  <a:schemeClr val="bg1">
                    <a:lumMod val="50000"/>
                  </a:schemeClr>
                </a:solidFill>
                <a:latin typeface="Arial"/>
                <a:cs typeface="Arial"/>
              </a:rPr>
              <a:t>n=55); </a:t>
            </a:r>
            <a:r>
              <a:rPr lang="en-US" sz="800" dirty="0" smtClean="0">
                <a:solidFill>
                  <a:schemeClr val="bg1">
                    <a:lumMod val="50000"/>
                  </a:schemeClr>
                </a:solidFill>
              </a:rPr>
              <a:t>https</a:t>
            </a:r>
            <a:r>
              <a:rPr lang="en-US" sz="800" dirty="0">
                <a:solidFill>
                  <a:schemeClr val="bg1">
                    <a:lumMod val="50000"/>
                  </a:schemeClr>
                </a:solidFill>
              </a:rPr>
              <a:t>://www.flickr.com/photos/newmundane/8581629776</a:t>
            </a:r>
          </a:p>
        </p:txBody>
      </p:sp>
      <p:pic>
        <p:nvPicPr>
          <p:cNvPr id="4099" name="Picture 3"/>
          <p:cNvPicPr>
            <a:picLocks noChangeAspect="1" noChangeArrowheads="1"/>
          </p:cNvPicPr>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508001" y="1132115"/>
            <a:ext cx="8273142" cy="5173850"/>
          </a:xfrm>
          <a:prstGeom prst="rect">
            <a:avLst/>
          </a:prstGeom>
          <a:noFill/>
          <a:ln>
            <a:noFill/>
          </a:ln>
          <a:effectLst>
            <a:outerShdw dist="35921" dir="2700000" algn="ctr" rotWithShape="0">
              <a:schemeClr val="bg2"/>
            </a:outerShdw>
            <a:softEdge rad="63500"/>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aphicFrame>
        <p:nvGraphicFramePr>
          <p:cNvPr id="8" name="TY.RC_PR.4808_SL.34e9f4a7_IT.5f6348070be8_DPH.328d1db1_TH.d755a11ce169_DPS.1_TS.53"/>
          <p:cNvGraphicFramePr/>
          <p:nvPr>
            <p:extLst>
              <p:ext uri="{D42A27DB-BD31-4B8C-83A1-F6EECF244321}">
                <p14:modId xmlns:p14="http://schemas.microsoft.com/office/powerpoint/2010/main" val="4278051048"/>
              </p:ext>
            </p:extLst>
          </p:nvPr>
        </p:nvGraphicFramePr>
        <p:xfrm>
          <a:off x="811212" y="1534640"/>
          <a:ext cx="7694159" cy="43688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0445746"/>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6412" y="190500"/>
            <a:ext cx="8637587" cy="885825"/>
          </a:xfrm>
        </p:spPr>
        <p:txBody>
          <a:bodyPr/>
          <a:lstStyle/>
          <a:p>
            <a:r>
              <a:rPr lang="en-US" dirty="0" smtClean="0"/>
              <a:t>Other Continuing </a:t>
            </a:r>
            <a:r>
              <a:rPr lang="en-US" dirty="0"/>
              <a:t>Challenges in </a:t>
            </a:r>
            <a:r>
              <a:rPr lang="en-US" dirty="0" smtClean="0"/>
              <a:t>Adoption: Lack of a Blueprint</a:t>
            </a:r>
            <a:endParaRPr lang="en-US" dirty="0"/>
          </a:p>
        </p:txBody>
      </p:sp>
      <p:sp>
        <p:nvSpPr>
          <p:cNvPr id="15" name="Rectangle 14"/>
          <p:cNvSpPr/>
          <p:nvPr/>
        </p:nvSpPr>
        <p:spPr>
          <a:xfrm>
            <a:off x="417121" y="6290032"/>
            <a:ext cx="6107373" cy="203133"/>
          </a:xfrm>
          <a:prstGeom prst="rect">
            <a:avLst/>
          </a:prstGeom>
        </p:spPr>
        <p:txBody>
          <a:bodyPr wrap="square">
            <a:spAutoFit/>
          </a:bodyPr>
          <a:lstStyle/>
          <a:p>
            <a:pPr algn="l"/>
            <a:r>
              <a:rPr lang="en-US" sz="800" dirty="0" smtClean="0">
                <a:solidFill>
                  <a:schemeClr val="bg1">
                    <a:lumMod val="50000"/>
                  </a:schemeClr>
                </a:solidFill>
              </a:rPr>
              <a:t>Source: </a:t>
            </a:r>
            <a:r>
              <a:rPr lang="en-US" sz="800" dirty="0">
                <a:solidFill>
                  <a:schemeClr val="bg1">
                    <a:lumMod val="50000"/>
                  </a:schemeClr>
                </a:solidFill>
              </a:rPr>
              <a:t>https://</a:t>
            </a:r>
            <a:r>
              <a:rPr lang="en-US" sz="800" dirty="0" err="1">
                <a:solidFill>
                  <a:schemeClr val="bg1">
                    <a:lumMod val="50000"/>
                  </a:schemeClr>
                </a:solidFill>
              </a:rPr>
              <a:t>www.flickr.com</a:t>
            </a:r>
            <a:r>
              <a:rPr lang="en-US" sz="800" dirty="0">
                <a:solidFill>
                  <a:schemeClr val="bg1">
                    <a:lumMod val="50000"/>
                  </a:schemeClr>
                </a:solidFill>
              </a:rPr>
              <a:t>/photos/</a:t>
            </a:r>
            <a:r>
              <a:rPr lang="en-US" sz="800" dirty="0" err="1">
                <a:solidFill>
                  <a:schemeClr val="bg1">
                    <a:lumMod val="50000"/>
                  </a:schemeClr>
                </a:solidFill>
              </a:rPr>
              <a:t>wscullin</a:t>
            </a:r>
            <a:r>
              <a:rPr lang="en-US" sz="800" dirty="0">
                <a:solidFill>
                  <a:schemeClr val="bg1">
                    <a:lumMod val="50000"/>
                  </a:schemeClr>
                </a:solidFill>
              </a:rPr>
              <a:t>/3770015203</a:t>
            </a:r>
          </a:p>
        </p:txBody>
      </p:sp>
      <p:pic>
        <p:nvPicPr>
          <p:cNvPr id="3074" name="Picture 2" descr="C:\Users\chaight\Downloads\3770015203_9cb9aa2188_m.jpg"/>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580568" y="1247017"/>
            <a:ext cx="8273143" cy="4907040"/>
          </a:xfrm>
          <a:prstGeom prst="rect">
            <a:avLst/>
          </a:prstGeom>
          <a:noFill/>
          <a:effectLst>
            <a:softEdge rad="63500"/>
          </a:effectLst>
          <a:extLst>
            <a:ext uri="{909E8E84-426E-40dd-AFC4-6F175D3DCCD1}">
              <a14:hiddenFill xmlns:a14="http://schemas.microsoft.com/office/drawing/2010/main" xmlns="">
                <a:solidFill>
                  <a:srgbClr val="FFFFFF"/>
                </a:solidFill>
              </a14:hiddenFill>
            </a:ext>
          </a:extLst>
        </p:spPr>
      </p:pic>
      <p:sp>
        <p:nvSpPr>
          <p:cNvPr id="7" name="TextBox 6"/>
          <p:cNvSpPr txBox="1"/>
          <p:nvPr/>
        </p:nvSpPr>
        <p:spPr>
          <a:xfrm>
            <a:off x="593196" y="1441464"/>
            <a:ext cx="7752518" cy="646331"/>
          </a:xfrm>
          <a:prstGeom prst="rect">
            <a:avLst/>
          </a:prstGeom>
          <a:solidFill>
            <a:srgbClr val="FFFFFF">
              <a:alpha val="51765"/>
            </a:srgbClr>
          </a:solidFill>
        </p:spPr>
        <p:txBody>
          <a:bodyPr wrap="square" lIns="91440" rtlCol="0">
            <a:spAutoFit/>
          </a:bodyPr>
          <a:lstStyle/>
          <a:p>
            <a:pPr algn="l">
              <a:lnSpc>
                <a:spcPct val="100000"/>
              </a:lnSpc>
              <a:spcBef>
                <a:spcPts val="0"/>
              </a:spcBef>
              <a:spcAft>
                <a:spcPts val="0"/>
              </a:spcAft>
            </a:pPr>
            <a:r>
              <a:rPr lang="en-US" sz="3600" dirty="0" smtClean="0">
                <a:solidFill>
                  <a:schemeClr val="bg1"/>
                </a:solidFill>
              </a:rPr>
              <a:t>How do I know if I’m doing </a:t>
            </a:r>
            <a:r>
              <a:rPr lang="en-US" sz="3600" dirty="0" err="1" smtClean="0">
                <a:solidFill>
                  <a:schemeClr val="bg1"/>
                </a:solidFill>
              </a:rPr>
              <a:t>DevOps</a:t>
            </a:r>
            <a:r>
              <a:rPr lang="en-US" sz="3600" dirty="0" smtClean="0">
                <a:solidFill>
                  <a:schemeClr val="bg1"/>
                </a:solidFill>
              </a:rPr>
              <a:t>? </a:t>
            </a:r>
          </a:p>
        </p:txBody>
      </p:sp>
      <p:sp>
        <p:nvSpPr>
          <p:cNvPr id="6" name="Footer Placeholder 3"/>
          <p:cNvSpPr>
            <a:spLocks noGrp="1"/>
          </p:cNvSpPr>
          <p:nvPr>
            <p:ph type="ftr" sz="quarter" idx="3"/>
          </p:nvPr>
        </p:nvSpPr>
        <p:spPr>
          <a:xfrm>
            <a:off x="4343400" y="6388870"/>
            <a:ext cx="457200" cy="228600"/>
          </a:xfrm>
        </p:spPr>
        <p:txBody>
          <a:bodyPr/>
          <a:lstStyle/>
          <a:p>
            <a:pPr>
              <a:defRPr/>
            </a:pPr>
            <a:r>
              <a:rPr lang="en-US" smtClean="0"/>
              <a:t> </a:t>
            </a:r>
            <a:fld id="{E1E29525-C903-49F9-BB30-68358B75B689}" type="slidenum">
              <a:rPr lang="en-US" smtClean="0"/>
              <a:pPr>
                <a:defRPr/>
              </a:pPr>
              <a:t>6</a:t>
            </a:fld>
            <a:endParaRPr lang="en-US" dirty="0"/>
          </a:p>
        </p:txBody>
      </p:sp>
    </p:spTree>
    <p:extLst>
      <p:ext uri="{BB962C8B-B14F-4D97-AF65-F5344CB8AC3E}">
        <p14:creationId xmlns:p14="http://schemas.microsoft.com/office/powerpoint/2010/main" val="2924841325"/>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DevOps</a:t>
            </a:r>
            <a:r>
              <a:rPr lang="en-US" dirty="0" smtClean="0"/>
              <a:t> Patterns and Practices: A Gartner Perspective</a:t>
            </a:r>
            <a:endParaRPr lang="en-US" dirty="0"/>
          </a:p>
        </p:txBody>
      </p:sp>
      <p:sp>
        <p:nvSpPr>
          <p:cNvPr id="4" name="Footer Placeholder 3"/>
          <p:cNvSpPr>
            <a:spLocks noGrp="1"/>
          </p:cNvSpPr>
          <p:nvPr>
            <p:ph type="ftr" sz="quarter" idx="3"/>
          </p:nvPr>
        </p:nvSpPr>
        <p:spPr/>
        <p:txBody>
          <a:bodyPr/>
          <a:lstStyle/>
          <a:p>
            <a:pPr>
              <a:defRPr/>
            </a:pPr>
            <a:r>
              <a:rPr lang="en-US" smtClean="0"/>
              <a:t> </a:t>
            </a:r>
            <a:fld id="{E1E29525-C903-49F9-BB30-68358B75B689}" type="slidenum">
              <a:rPr lang="en-US" smtClean="0"/>
              <a:pPr>
                <a:defRPr/>
              </a:pPr>
              <a:t>7</a:t>
            </a:fld>
            <a:endParaRPr lang="en-US" dirty="0"/>
          </a:p>
        </p:txBody>
      </p:sp>
      <p:pic>
        <p:nvPicPr>
          <p:cNvPr id="1028" name="Picture 4" descr="Image"/>
          <p:cNvPicPr>
            <a:picLocks noChangeAspect="1" noChangeArrowheads="1"/>
          </p:cNvPicPr>
          <p:nvPr/>
        </p:nvPicPr>
        <p:blipFill rotWithShape="1">
          <a:blip r:embed="rId2">
            <a:extLst>
              <a:ext uri="{28A0092B-C50C-407E-A947-70E740481C1C}">
                <a14:useLocalDpi xmlns:a14="http://schemas.microsoft.com/office/drawing/2010/main" val="0"/>
              </a:ext>
            </a:extLst>
          </a:blip>
          <a:srcRect t="9416" b="7517"/>
          <a:stretch/>
        </p:blipFill>
        <p:spPr bwMode="auto">
          <a:xfrm>
            <a:off x="483299" y="1190172"/>
            <a:ext cx="8428472" cy="494937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506590438"/>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Compliance and Regulatory Issues Often Still Loom Large</a:t>
            </a:r>
            <a:endParaRPr lang="en-US" dirty="0"/>
          </a:p>
        </p:txBody>
      </p:sp>
      <p:sp>
        <p:nvSpPr>
          <p:cNvPr id="15" name="Rectangle 14"/>
          <p:cNvSpPr/>
          <p:nvPr/>
        </p:nvSpPr>
        <p:spPr>
          <a:xfrm>
            <a:off x="417121" y="6290032"/>
            <a:ext cx="6107373" cy="203133"/>
          </a:xfrm>
          <a:prstGeom prst="rect">
            <a:avLst/>
          </a:prstGeom>
        </p:spPr>
        <p:txBody>
          <a:bodyPr wrap="square">
            <a:spAutoFit/>
          </a:bodyPr>
          <a:lstStyle/>
          <a:p>
            <a:pPr algn="l"/>
            <a:r>
              <a:rPr lang="en-US" sz="800" dirty="0" smtClean="0">
                <a:solidFill>
                  <a:schemeClr val="bg1">
                    <a:lumMod val="50000"/>
                  </a:schemeClr>
                </a:solidFill>
              </a:rPr>
              <a:t>Source: </a:t>
            </a:r>
            <a:r>
              <a:rPr lang="en-US" sz="800" dirty="0">
                <a:solidFill>
                  <a:schemeClr val="bg1">
                    <a:lumMod val="50000"/>
                  </a:schemeClr>
                </a:solidFill>
              </a:rPr>
              <a:t>https://</a:t>
            </a:r>
            <a:r>
              <a:rPr lang="en-US" sz="800" dirty="0" err="1">
                <a:solidFill>
                  <a:schemeClr val="bg1">
                    <a:lumMod val="50000"/>
                  </a:schemeClr>
                </a:solidFill>
              </a:rPr>
              <a:t>www.flickr.com</a:t>
            </a:r>
            <a:r>
              <a:rPr lang="en-US" sz="800" dirty="0">
                <a:solidFill>
                  <a:schemeClr val="bg1">
                    <a:lumMod val="50000"/>
                  </a:schemeClr>
                </a:solidFill>
              </a:rPr>
              <a:t>/photos/</a:t>
            </a:r>
            <a:r>
              <a:rPr lang="en-US" sz="800" dirty="0" err="1">
                <a:solidFill>
                  <a:schemeClr val="bg1">
                    <a:lumMod val="50000"/>
                  </a:schemeClr>
                </a:solidFill>
              </a:rPr>
              <a:t>wscullin</a:t>
            </a:r>
            <a:r>
              <a:rPr lang="en-US" sz="800" dirty="0">
                <a:solidFill>
                  <a:schemeClr val="bg1">
                    <a:lumMod val="50000"/>
                  </a:schemeClr>
                </a:solidFill>
              </a:rPr>
              <a:t>/3770015203</a:t>
            </a:r>
          </a:p>
        </p:txBody>
      </p:sp>
      <p:pic>
        <p:nvPicPr>
          <p:cNvPr id="4098" name="Picture 2" descr="C:\Users\chaight\Downloads\11747440176_15b9dc7497_z.jpg"/>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593196" y="1175657"/>
            <a:ext cx="8316931" cy="4942115"/>
          </a:xfrm>
          <a:prstGeom prst="rect">
            <a:avLst/>
          </a:prstGeom>
          <a:noFill/>
          <a:effectLst>
            <a:softEdge rad="63500"/>
          </a:effectLst>
          <a:extLst>
            <a:ext uri="{909E8E84-426E-40dd-AFC4-6F175D3DCCD1}">
              <a14:hiddenFill xmlns:a14="http://schemas.microsoft.com/office/drawing/2010/main" xmlns="">
                <a:solidFill>
                  <a:srgbClr val="FFFFFF"/>
                </a:solidFill>
              </a14:hiddenFill>
            </a:ext>
          </a:extLst>
        </p:spPr>
      </p:pic>
      <p:sp>
        <p:nvSpPr>
          <p:cNvPr id="7" name="TextBox 6"/>
          <p:cNvSpPr txBox="1"/>
          <p:nvPr/>
        </p:nvSpPr>
        <p:spPr>
          <a:xfrm>
            <a:off x="593196" y="1441464"/>
            <a:ext cx="7868633" cy="646331"/>
          </a:xfrm>
          <a:prstGeom prst="rect">
            <a:avLst/>
          </a:prstGeom>
          <a:solidFill>
            <a:srgbClr val="FFFFFF">
              <a:alpha val="51765"/>
            </a:srgbClr>
          </a:solidFill>
        </p:spPr>
        <p:txBody>
          <a:bodyPr wrap="square" lIns="91440" rtlCol="0">
            <a:spAutoFit/>
          </a:bodyPr>
          <a:lstStyle/>
          <a:p>
            <a:pPr algn="l">
              <a:lnSpc>
                <a:spcPct val="100000"/>
              </a:lnSpc>
              <a:spcBef>
                <a:spcPts val="0"/>
              </a:spcBef>
              <a:spcAft>
                <a:spcPts val="0"/>
              </a:spcAft>
            </a:pPr>
            <a:r>
              <a:rPr lang="en-US" sz="3600" dirty="0" smtClean="0">
                <a:solidFill>
                  <a:schemeClr val="bg1"/>
                </a:solidFill>
              </a:rPr>
              <a:t>We’re a bank and not Facebook! </a:t>
            </a:r>
          </a:p>
        </p:txBody>
      </p:sp>
      <p:sp>
        <p:nvSpPr>
          <p:cNvPr id="6" name="Footer Placeholder 3"/>
          <p:cNvSpPr>
            <a:spLocks noGrp="1"/>
          </p:cNvSpPr>
          <p:nvPr>
            <p:ph type="ftr" sz="quarter" idx="3"/>
          </p:nvPr>
        </p:nvSpPr>
        <p:spPr>
          <a:xfrm>
            <a:off x="4343400" y="6388870"/>
            <a:ext cx="457200" cy="228600"/>
          </a:xfrm>
        </p:spPr>
        <p:txBody>
          <a:bodyPr/>
          <a:lstStyle/>
          <a:p>
            <a:pPr>
              <a:defRPr/>
            </a:pPr>
            <a:r>
              <a:rPr lang="en-US" smtClean="0"/>
              <a:t> </a:t>
            </a:r>
            <a:fld id="{E1E29525-C903-49F9-BB30-68358B75B689}" type="slidenum">
              <a:rPr lang="en-US" smtClean="0"/>
              <a:pPr>
                <a:defRPr/>
              </a:pPr>
              <a:t>8</a:t>
            </a:fld>
            <a:endParaRPr lang="en-US" dirty="0"/>
          </a:p>
        </p:txBody>
      </p:sp>
    </p:spTree>
    <p:extLst>
      <p:ext uri="{BB962C8B-B14F-4D97-AF65-F5344CB8AC3E}">
        <p14:creationId xmlns:p14="http://schemas.microsoft.com/office/powerpoint/2010/main" val="1481105921"/>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blank">
  <a:themeElements>
    <a:clrScheme name="Gartner">
      <a:dk1>
        <a:srgbClr val="000000"/>
      </a:dk1>
      <a:lt1>
        <a:srgbClr val="FFFFFF"/>
      </a:lt1>
      <a:dk2>
        <a:srgbClr val="FFFFFF"/>
      </a:dk2>
      <a:lt2>
        <a:srgbClr val="6E96D5"/>
      </a:lt2>
      <a:accent1>
        <a:srgbClr val="00529B"/>
      </a:accent1>
      <a:accent2>
        <a:srgbClr val="99CC00"/>
      </a:accent2>
      <a:accent3>
        <a:srgbClr val="FF9900"/>
      </a:accent3>
      <a:accent4>
        <a:srgbClr val="6E96D5"/>
      </a:accent4>
      <a:accent5>
        <a:srgbClr val="CDCDCD"/>
      </a:accent5>
      <a:accent6>
        <a:srgbClr val="AC0000"/>
      </a:accent6>
      <a:hlink>
        <a:srgbClr val="6E96D5"/>
      </a:hlink>
      <a:folHlink>
        <a:srgbClr val="6E96D5"/>
      </a:folHlink>
    </a:clrScheme>
    <a:fontScheme name="Gartner">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6E96D5"/>
        </a:solidFill>
        <a:ln w="12700" cap="flat" cmpd="sng" algn="ctr">
          <a:noFill/>
          <a:prstDash val="solid"/>
          <a:round/>
          <a:headEnd type="none" w="med" len="med"/>
          <a:tailEnd type="none" w="med" len="med"/>
        </a:ln>
        <a:effectLst/>
      </a:spPr>
      <a:bodyPr vert="horz" wrap="none" lIns="91440" tIns="45720" rIns="91440" bIns="45720" numCol="1" rtlCol="0" anchor="ctr" anchorCtr="0" compatLnSpc="1">
        <a:prstTxWarp prst="textNoShape">
          <a:avLst/>
        </a:prstTxWarp>
        <a:no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sz="1800" b="0" i="0" u="none" strike="noStrike" cap="none" normalizeH="0" baseline="0" dirty="0" err="1" smtClean="0">
            <a:ln>
              <a:noFill/>
            </a:ln>
            <a:solidFill>
              <a:schemeClr val="bg1"/>
            </a:solidFill>
            <a:effectLst/>
            <a:latin typeface="Arial" charset="0"/>
          </a:defRPr>
        </a:defPPr>
      </a:lstStyle>
    </a:spDef>
    <a:lnDef>
      <a:spPr bwMode="auto">
        <a:solidFill>
          <a:srgbClr val="00529B"/>
        </a:solidFill>
        <a:ln w="12700" cap="flat" cmpd="sng" algn="ctr">
          <a:solidFill>
            <a:schemeClr val="tx1"/>
          </a:solidFill>
          <a:prstDash val="solid"/>
          <a:round/>
          <a:headEnd type="none" w="med" len="med"/>
          <a:tailEnd type="none" w="lg" len="lg"/>
        </a:ln>
        <a:effectLst/>
      </a:spPr>
      <a:bodyPr/>
      <a:lstStyle/>
    </a:lnDef>
  </a:objectDefaults>
  <a:extraClrSchemeLst/>
  <a:custClrLst>
    <a:custClr name="Blue 1">
      <a:srgbClr val="00529B"/>
    </a:custClr>
    <a:custClr name="Light Green">
      <a:srgbClr val="99CC00"/>
    </a:custClr>
    <a:custClr name="Orange">
      <a:srgbClr val="FF9900"/>
    </a:custClr>
    <a:custClr name="Blue 2">
      <a:srgbClr val="6E96D5"/>
    </a:custClr>
    <a:custClr name="Light Gray">
      <a:srgbClr val="CDCDCD"/>
    </a:custClr>
    <a:custClr name="Dark Gray">
      <a:srgbClr val="969696"/>
    </a:custClr>
    <a:custClr name="Dark Red">
      <a:srgbClr val="AC0000"/>
    </a:custClr>
    <a:custClr name="Orange 50%">
      <a:srgbClr val="FFE164"/>
    </a:custClr>
    <a:custClr name="Light Green 50%">
      <a:srgbClr val="CDE678"/>
    </a:custClr>
    <a:custClr name="Purple">
      <a:srgbClr val="993366"/>
    </a:custClr>
    <a:custClr name="Red 50%">
      <a:srgbClr val="FFAAAA"/>
    </a:custClr>
    <a:custClr name="Dark Green">
      <a:srgbClr val="336600"/>
    </a:custClr>
    <a:custClr name="Yellow">
      <a:srgbClr val="FFFF66"/>
    </a:custClr>
    <a:custClr name="Red">
      <a:srgbClr val="FF0000"/>
    </a:custClr>
    <a:custClr name="Blue 3">
      <a:srgbClr val="B9D0DC"/>
    </a:custClr>
    <a:custClr name="Blue 4">
      <a:srgbClr val="374B6A"/>
    </a:custClr>
  </a:custClr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0033CC"/>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3214</TotalTime>
  <Pages>22</Pages>
  <Words>689</Words>
  <Application>Microsoft Office PowerPoint</Application>
  <PresentationFormat>On-screen Show (4:3)</PresentationFormat>
  <Paragraphs>112</Paragraphs>
  <Slides>20</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 Unicode MS</vt:lpstr>
      <vt:lpstr>Arial</vt:lpstr>
      <vt:lpstr>Calibri</vt:lpstr>
      <vt:lpstr>Times</vt:lpstr>
      <vt:lpstr>Wingdings</vt:lpstr>
      <vt:lpstr>blank</vt:lpstr>
      <vt:lpstr>Patterns of Enterprise DevOps Adoption</vt:lpstr>
      <vt:lpstr>Who Is Gartner?</vt:lpstr>
      <vt:lpstr>Gartner.com: DevOps Is the Top IT Operations Management Search Term</vt:lpstr>
      <vt:lpstr>Where Gartner Sees DevOps in the Adoption Lifecycle</vt:lpstr>
      <vt:lpstr>Even With Adoption Increasing, Our Clients Often Show Different Personalities</vt:lpstr>
      <vt:lpstr>What’s the Biggest Corporate Impediment?</vt:lpstr>
      <vt:lpstr>Other Continuing Challenges in Adoption: Lack of a Blueprint</vt:lpstr>
      <vt:lpstr>DevOps Patterns and Practices: A Gartner Perspective</vt:lpstr>
      <vt:lpstr>And Compliance and Regulatory Issues Often Still Loom Large</vt:lpstr>
      <vt:lpstr>Also Need Constant Vigilance Re: Vendor Claims</vt:lpstr>
      <vt:lpstr>What “Parts” of DevOps Are Experiencing the Most Uptake?</vt:lpstr>
      <vt:lpstr>There is Also Increasing Interest in Full Stack Engineers/2 Pizza Teams</vt:lpstr>
      <vt:lpstr>Metrics That We Are Observing That Clients Use to Measure DevOps</vt:lpstr>
      <vt:lpstr>Where Are Enterprises Focusing Their Initial DevOps Efforts?</vt:lpstr>
      <vt:lpstr>What We Tell Clients Today: DevOps is Necessary But Not Sufficient</vt:lpstr>
      <vt:lpstr>Summary: There Is No Going Backwards</vt:lpstr>
      <vt:lpstr>And On a Personal Note: Thanks to the DevOps Pioneers!</vt:lpstr>
      <vt:lpstr>Recommended Gartner Research</vt:lpstr>
      <vt:lpstr>Where Can We Use Assistance?</vt:lpstr>
      <vt:lpstr>Patterns of Enterprise DevOps Adoption</vt:lpstr>
    </vt:vector>
  </TitlesOfParts>
  <Company>Gartner</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Why Is It Here and Where Is It Going?</dc:title>
  <dc:creator>chaight</dc:creator>
  <cp:lastModifiedBy>-</cp:lastModifiedBy>
  <cp:revision>142</cp:revision>
  <cp:lastPrinted>2014-06-17T04:55:58Z</cp:lastPrinted>
  <dcterms:created xsi:type="dcterms:W3CDTF">2014-06-04T18:30:14Z</dcterms:created>
  <dcterms:modified xsi:type="dcterms:W3CDTF">2014-10-21T20:43:13Z</dcterms:modified>
</cp:coreProperties>
</file>